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470" r:id="rId3"/>
    <p:sldId id="454" r:id="rId4"/>
    <p:sldId id="455" r:id="rId5"/>
    <p:sldId id="456" r:id="rId6"/>
    <p:sldId id="457" r:id="rId7"/>
    <p:sldId id="458" r:id="rId8"/>
    <p:sldId id="459" r:id="rId9"/>
    <p:sldId id="460" r:id="rId10"/>
    <p:sldId id="461" r:id="rId11"/>
    <p:sldId id="462" r:id="rId12"/>
    <p:sldId id="463" r:id="rId13"/>
    <p:sldId id="464" r:id="rId14"/>
    <p:sldId id="466" r:id="rId15"/>
    <p:sldId id="467" r:id="rId16"/>
    <p:sldId id="468" r:id="rId17"/>
    <p:sldId id="471" r:id="rId18"/>
    <p:sldId id="429" r:id="rId19"/>
    <p:sldId id="469" r:id="rId20"/>
    <p:sldId id="452" r:id="rId21"/>
    <p:sldId id="430" r:id="rId22"/>
    <p:sldId id="431" r:id="rId23"/>
    <p:sldId id="432" r:id="rId24"/>
    <p:sldId id="433" r:id="rId25"/>
    <p:sldId id="434" r:id="rId26"/>
    <p:sldId id="435" r:id="rId27"/>
    <p:sldId id="436" r:id="rId28"/>
    <p:sldId id="437" r:id="rId29"/>
    <p:sldId id="438" r:id="rId30"/>
    <p:sldId id="472" r:id="rId31"/>
    <p:sldId id="439" r:id="rId32"/>
    <p:sldId id="440" r:id="rId33"/>
    <p:sldId id="441" r:id="rId34"/>
    <p:sldId id="442" r:id="rId35"/>
    <p:sldId id="443" r:id="rId36"/>
    <p:sldId id="444" r:id="rId37"/>
    <p:sldId id="473" r:id="rId38"/>
    <p:sldId id="445" r:id="rId39"/>
    <p:sldId id="446" r:id="rId40"/>
    <p:sldId id="447" r:id="rId41"/>
    <p:sldId id="474" r:id="rId42"/>
    <p:sldId id="475" r:id="rId43"/>
    <p:sldId id="449" r:id="rId44"/>
    <p:sldId id="450" r:id="rId45"/>
    <p:sldId id="348" r:id="rId46"/>
    <p:sldId id="410" r:id="rId47"/>
    <p:sldId id="411" r:id="rId48"/>
    <p:sldId id="414" r:id="rId49"/>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2574" autoAdjust="0"/>
    <p:restoredTop sz="94660"/>
  </p:normalViewPr>
  <p:slideViewPr>
    <p:cSldViewPr>
      <p:cViewPr varScale="1">
        <p:scale>
          <a:sx n="110" d="100"/>
          <a:sy n="110" d="100"/>
        </p:scale>
        <p:origin x="-17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3C1A98-FBE3-46BA-83AF-FA8F9BCCFAC9}" type="datetimeFigureOut">
              <a:rPr lang="da-DK" smtClean="0"/>
              <a:pPr/>
              <a:t>05-09-2025</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BF9ADF-BD37-4051-9300-FA942FA1DE10}" type="slidenum">
              <a:rPr lang="da-DK" smtClean="0"/>
              <a:pPr/>
              <a:t>‹nr.›</a:t>
            </a:fld>
            <a:endParaRPr lang="da-DK"/>
          </a:p>
        </p:txBody>
      </p:sp>
    </p:spTree>
    <p:extLst>
      <p:ext uri="{BB962C8B-B14F-4D97-AF65-F5344CB8AC3E}">
        <p14:creationId xmlns:p14="http://schemas.microsoft.com/office/powerpoint/2010/main" xmlns="" val="3837147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smtClean="0"/>
              <a:t>Tilføj</a:t>
            </a:r>
            <a:r>
              <a:rPr lang="da-DK" baseline="0" dirty="0" smtClean="0"/>
              <a:t> eksempel</a:t>
            </a:r>
            <a:endParaRPr lang="da-DK" dirty="0"/>
          </a:p>
        </p:txBody>
      </p:sp>
      <p:sp>
        <p:nvSpPr>
          <p:cNvPr id="4" name="Pladsholder til diasnummer 3"/>
          <p:cNvSpPr>
            <a:spLocks noGrp="1"/>
          </p:cNvSpPr>
          <p:nvPr>
            <p:ph type="sldNum" sz="quarter" idx="10"/>
          </p:nvPr>
        </p:nvSpPr>
        <p:spPr/>
        <p:txBody>
          <a:bodyPr/>
          <a:lstStyle/>
          <a:p>
            <a:fld id="{3DBF9ADF-BD37-4051-9300-FA942FA1DE10}" type="slidenum">
              <a:rPr lang="da-DK" smtClean="0"/>
              <a:pPr/>
              <a:t>39</a:t>
            </a:fld>
            <a:endParaRPr lang="da-D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smtClean="0"/>
              <a:t>Indsæt</a:t>
            </a:r>
            <a:r>
              <a:rPr lang="da-DK" baseline="0" dirty="0" smtClean="0"/>
              <a:t> grafisk figur (fra mit kapitel)</a:t>
            </a:r>
            <a:endParaRPr lang="da-DK" dirty="0"/>
          </a:p>
        </p:txBody>
      </p:sp>
      <p:sp>
        <p:nvSpPr>
          <p:cNvPr id="4" name="Pladsholder til diasnummer 3"/>
          <p:cNvSpPr>
            <a:spLocks noGrp="1"/>
          </p:cNvSpPr>
          <p:nvPr>
            <p:ph type="sldNum" sz="quarter" idx="10"/>
          </p:nvPr>
        </p:nvSpPr>
        <p:spPr/>
        <p:txBody>
          <a:bodyPr/>
          <a:lstStyle/>
          <a:p>
            <a:fld id="{3DBF9ADF-BD37-4051-9300-FA942FA1DE10}" type="slidenum">
              <a:rPr lang="da-DK" smtClean="0"/>
              <a:pPr/>
              <a:t>40</a:t>
            </a:fld>
            <a:endParaRPr lang="da-D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1B1CF0E6-D853-40A3-AC79-A604D850A4D9}" type="datetimeFigureOut">
              <a:rPr lang="da-DK" smtClean="0"/>
              <a:pPr/>
              <a:t>05-09-2025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938CCB8-F158-4A55-9C83-D1D2758C6B56}"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B1CF0E6-D853-40A3-AC79-A604D850A4D9}" type="datetimeFigureOut">
              <a:rPr lang="da-DK" smtClean="0"/>
              <a:pPr/>
              <a:t>05-09-2025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938CCB8-F158-4A55-9C83-D1D2758C6B56}"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B1CF0E6-D853-40A3-AC79-A604D850A4D9}" type="datetimeFigureOut">
              <a:rPr lang="da-DK" smtClean="0"/>
              <a:pPr/>
              <a:t>05-09-2025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938CCB8-F158-4A55-9C83-D1D2758C6B56}" type="slidenum">
              <a:rPr lang="da-DK" smtClean="0"/>
              <a:pPr/>
              <a:t>‹nr.›</a:t>
            </a:fld>
            <a:endParaRPr lang="da-DK"/>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el og indholdsobjekt over tekst">
    <p:spTree>
      <p:nvGrpSpPr>
        <p:cNvPr id="1" name=""/>
        <p:cNvGrpSpPr/>
        <p:nvPr/>
      </p:nvGrpSpPr>
      <p:grpSpPr>
        <a:xfrm>
          <a:off x="0" y="0"/>
          <a:ext cx="0" cy="0"/>
          <a:chOff x="0" y="0"/>
          <a:chExt cx="0" cy="0"/>
        </a:xfrm>
      </p:grpSpPr>
      <p:sp>
        <p:nvSpPr>
          <p:cNvPr id="2" name="Titel 1"/>
          <p:cNvSpPr>
            <a:spLocks noGrp="1"/>
          </p:cNvSpPr>
          <p:nvPr>
            <p:ph type="title"/>
          </p:nvPr>
        </p:nvSpPr>
        <p:spPr>
          <a:xfrm>
            <a:off x="685800" y="609600"/>
            <a:ext cx="7772400" cy="1143000"/>
          </a:xfrm>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685800" y="1981200"/>
            <a:ext cx="7772400" cy="1981200"/>
          </a:xfrm>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685800" y="4114800"/>
            <a:ext cx="7772400" cy="1981200"/>
          </a:xfrm>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Rectangle 4"/>
          <p:cNvSpPr>
            <a:spLocks noGrp="1" noChangeArrowheads="1"/>
          </p:cNvSpPr>
          <p:nvPr>
            <p:ph type="dt" sz="half" idx="10"/>
          </p:nvPr>
        </p:nvSpPr>
        <p:spPr>
          <a:ln/>
        </p:spPr>
        <p:txBody>
          <a:bodyPr/>
          <a:lstStyle>
            <a:lvl1pPr>
              <a:defRPr/>
            </a:lvl1pPr>
          </a:lstStyle>
          <a:p>
            <a:pPr>
              <a:defRPr/>
            </a:pPr>
            <a:endParaRPr 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p>
        </p:txBody>
      </p:sp>
      <p:sp>
        <p:nvSpPr>
          <p:cNvPr id="7" name="Rectangle 6"/>
          <p:cNvSpPr>
            <a:spLocks noGrp="1" noChangeArrowheads="1"/>
          </p:cNvSpPr>
          <p:nvPr>
            <p:ph type="sldNum" sz="quarter" idx="12"/>
          </p:nvPr>
        </p:nvSpPr>
        <p:spPr>
          <a:ln/>
        </p:spPr>
        <p:txBody>
          <a:bodyPr/>
          <a:lstStyle>
            <a:lvl1pPr>
              <a:defRPr/>
            </a:lvl1pPr>
          </a:lstStyle>
          <a:p>
            <a:pPr>
              <a:defRPr/>
            </a:pPr>
            <a:fld id="{42EF2924-B412-4396-9F21-ABBE686AA7A6}" type="slidenum">
              <a:rPr lang="da-DK"/>
              <a:pPr>
                <a:defRPr/>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B1CF0E6-D853-40A3-AC79-A604D850A4D9}" type="datetimeFigureOut">
              <a:rPr lang="da-DK" smtClean="0"/>
              <a:pPr/>
              <a:t>05-09-2025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938CCB8-F158-4A55-9C83-D1D2758C6B56}"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1B1CF0E6-D853-40A3-AC79-A604D850A4D9}" type="datetimeFigureOut">
              <a:rPr lang="da-DK" smtClean="0"/>
              <a:pPr/>
              <a:t>05-09-2025</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938CCB8-F158-4A55-9C83-D1D2758C6B56}"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1B1CF0E6-D853-40A3-AC79-A604D850A4D9}" type="datetimeFigureOut">
              <a:rPr lang="da-DK" smtClean="0"/>
              <a:pPr/>
              <a:t>05-09-2025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3938CCB8-F158-4A55-9C83-D1D2758C6B56}"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1B1CF0E6-D853-40A3-AC79-A604D850A4D9}" type="datetimeFigureOut">
              <a:rPr lang="da-DK" smtClean="0"/>
              <a:pPr/>
              <a:t>05-09-2025</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3938CCB8-F158-4A55-9C83-D1D2758C6B56}"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1B1CF0E6-D853-40A3-AC79-A604D850A4D9}" type="datetimeFigureOut">
              <a:rPr lang="da-DK" smtClean="0"/>
              <a:pPr/>
              <a:t>05-09-2025</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3938CCB8-F158-4A55-9C83-D1D2758C6B56}"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1B1CF0E6-D853-40A3-AC79-A604D850A4D9}" type="datetimeFigureOut">
              <a:rPr lang="da-DK" smtClean="0"/>
              <a:pPr/>
              <a:t>05-09-2025</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3938CCB8-F158-4A55-9C83-D1D2758C6B56}"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1B1CF0E6-D853-40A3-AC79-A604D850A4D9}" type="datetimeFigureOut">
              <a:rPr lang="da-DK" smtClean="0"/>
              <a:pPr/>
              <a:t>05-09-2025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3938CCB8-F158-4A55-9C83-D1D2758C6B56}"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1B1CF0E6-D853-40A3-AC79-A604D850A4D9}" type="datetimeFigureOut">
              <a:rPr lang="da-DK" smtClean="0"/>
              <a:pPr/>
              <a:t>05-09-2025</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3938CCB8-F158-4A55-9C83-D1D2758C6B56}"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1CF0E6-D853-40A3-AC79-A604D850A4D9}" type="datetimeFigureOut">
              <a:rPr lang="da-DK" smtClean="0"/>
              <a:pPr/>
              <a:t>05-09-2025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38CCB8-F158-4A55-9C83-D1D2758C6B56}"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67544" y="1628800"/>
            <a:ext cx="8229600" cy="3456384"/>
          </a:xfrm>
        </p:spPr>
        <p:txBody>
          <a:bodyPr>
            <a:normAutofit fontScale="90000"/>
          </a:bodyPr>
          <a:lstStyle/>
          <a:p>
            <a:r>
              <a:rPr lang="da-DK" dirty="0" smtClean="0"/>
              <a:t>Statistik til videreuddannelse af psykologer - niveau </a:t>
            </a:r>
            <a:r>
              <a:rPr lang="da-DK" dirty="0" smtClean="0"/>
              <a:t>3 </a:t>
            </a:r>
            <a:r>
              <a:rPr lang="da-DK" dirty="0" smtClean="0"/>
              <a:t>og </a:t>
            </a:r>
            <a:r>
              <a:rPr lang="da-DK" dirty="0" smtClean="0"/>
              <a:t>4 </a:t>
            </a:r>
            <a:r>
              <a:rPr lang="da-DK" dirty="0" smtClean="0"/>
              <a:t/>
            </a:r>
            <a:br>
              <a:rPr lang="da-DK" dirty="0" smtClean="0"/>
            </a:br>
            <a:r>
              <a:rPr lang="da-DK" dirty="0" smtClean="0"/>
              <a:t/>
            </a:r>
            <a:br>
              <a:rPr lang="da-DK" dirty="0" smtClean="0"/>
            </a:br>
            <a:r>
              <a:rPr lang="da-DK" sz="3100" dirty="0" smtClean="0"/>
              <a:t>Jan </a:t>
            </a:r>
            <a:r>
              <a:rPr lang="da-DK" sz="3100" dirty="0" err="1" smtClean="0"/>
              <a:t>Ivanouw</a:t>
            </a:r>
            <a:r>
              <a:rPr lang="da-DK" sz="3100" dirty="0" smtClean="0"/>
              <a:t/>
            </a:r>
            <a:br>
              <a:rPr lang="da-DK" sz="3100" dirty="0" smtClean="0"/>
            </a:br>
            <a:r>
              <a:rPr lang="da-DK" sz="3100" dirty="0" smtClean="0"/>
              <a:t>Københavns </a:t>
            </a:r>
            <a:r>
              <a:rPr lang="da-DK" sz="3100" dirty="0" smtClean="0"/>
              <a:t>Universitet</a:t>
            </a:r>
            <a:br>
              <a:rPr lang="da-DK" sz="3100" dirty="0" smtClean="0"/>
            </a:br>
            <a:r>
              <a:rPr lang="da-DK" sz="3100" dirty="0" smtClean="0"/>
              <a:t>© 2025</a:t>
            </a:r>
            <a:endParaRPr lang="da-DK" sz="31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Formlen for </a:t>
            </a:r>
            <a:r>
              <a:rPr lang="da-DK" dirty="0" err="1" smtClean="0"/>
              <a:t>linien</a:t>
            </a:r>
            <a:endParaRPr lang="da-DK" dirty="0"/>
          </a:p>
        </p:txBody>
      </p:sp>
      <p:pic>
        <p:nvPicPr>
          <p:cNvPr id="29698" name="Picture 2" descr="C:\DPkursus\Specialpsykolog\2017_2018_holdet\Forskningsmodul 1\Billeder\Wiki_linearna_funkcija_eks1.png"/>
          <p:cNvPicPr>
            <a:picLocks noChangeAspect="1" noChangeArrowheads="1"/>
          </p:cNvPicPr>
          <p:nvPr/>
        </p:nvPicPr>
        <p:blipFill>
          <a:blip r:embed="rId2" cstate="print"/>
          <a:srcRect/>
          <a:stretch>
            <a:fillRect/>
          </a:stretch>
        </p:blipFill>
        <p:spPr bwMode="auto">
          <a:xfrm>
            <a:off x="2483768" y="1700807"/>
            <a:ext cx="3240360" cy="4407505"/>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Eksempler 1</a:t>
            </a:r>
            <a:endParaRPr lang="da-DK" dirty="0"/>
          </a:p>
        </p:txBody>
      </p:sp>
      <p:pic>
        <p:nvPicPr>
          <p:cNvPr id="30722" name="Picture 2" descr="C:\DPkursus\Specialpsykolog\2017_2018_holdet\Forskningsmodul 1\Billeder\Linear_Function_Graph.svg.png"/>
          <p:cNvPicPr>
            <a:picLocks noChangeAspect="1" noChangeArrowheads="1"/>
          </p:cNvPicPr>
          <p:nvPr/>
        </p:nvPicPr>
        <p:blipFill>
          <a:blip r:embed="rId2" cstate="print"/>
          <a:srcRect/>
          <a:stretch>
            <a:fillRect/>
          </a:stretch>
        </p:blipFill>
        <p:spPr bwMode="auto">
          <a:xfrm>
            <a:off x="1691680" y="1772816"/>
            <a:ext cx="4608512" cy="4608512"/>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Eksempler 2</a:t>
            </a:r>
            <a:endParaRPr lang="da-DK" dirty="0"/>
          </a:p>
        </p:txBody>
      </p:sp>
      <p:pic>
        <p:nvPicPr>
          <p:cNvPr id="31746" name="Picture 2" descr="C:\DPkursus\Specialpsykolog\2017_2018_holdet\Forskningsmodul 1\Billeder\Tolinier.png"/>
          <p:cNvPicPr>
            <a:picLocks noChangeAspect="1" noChangeArrowheads="1"/>
          </p:cNvPicPr>
          <p:nvPr/>
        </p:nvPicPr>
        <p:blipFill>
          <a:blip r:embed="rId2" cstate="print"/>
          <a:srcRect/>
          <a:stretch>
            <a:fillRect/>
          </a:stretch>
        </p:blipFill>
        <p:spPr bwMode="auto">
          <a:xfrm>
            <a:off x="827584" y="1916832"/>
            <a:ext cx="7200800" cy="433543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dirty="0" smtClean="0"/>
              <a:t>Parametrene til </a:t>
            </a:r>
            <a:r>
              <a:rPr lang="da-DK" dirty="0" err="1" smtClean="0"/>
              <a:t>linien</a:t>
            </a:r>
            <a:endParaRPr lang="da-DK" dirty="0"/>
          </a:p>
        </p:txBody>
      </p:sp>
      <p:sp>
        <p:nvSpPr>
          <p:cNvPr id="4" name="Pladsholder til indhold 3"/>
          <p:cNvSpPr>
            <a:spLocks noGrp="1"/>
          </p:cNvSpPr>
          <p:nvPr>
            <p:ph idx="1"/>
          </p:nvPr>
        </p:nvSpPr>
        <p:spPr/>
        <p:txBody>
          <a:bodyPr/>
          <a:lstStyle/>
          <a:p>
            <a:r>
              <a:rPr lang="da-DK" dirty="0" smtClean="0"/>
              <a:t>Formlen: y = a + </a:t>
            </a:r>
            <a:r>
              <a:rPr lang="da-DK" dirty="0" err="1" smtClean="0"/>
              <a:t>b*x</a:t>
            </a:r>
            <a:endParaRPr lang="da-DK" dirty="0" smtClean="0"/>
          </a:p>
          <a:p>
            <a:r>
              <a:rPr lang="da-DK" dirty="0" smtClean="0"/>
              <a:t>a er </a:t>
            </a:r>
            <a:r>
              <a:rPr lang="da-DK" dirty="0" err="1" smtClean="0"/>
              <a:t>interceptet</a:t>
            </a:r>
            <a:r>
              <a:rPr lang="da-DK" dirty="0" smtClean="0"/>
              <a:t>, afskæringen på y-aksen</a:t>
            </a:r>
          </a:p>
          <a:p>
            <a:r>
              <a:rPr lang="da-DK" dirty="0" smtClean="0"/>
              <a:t>a viser typisk startsituationen, f.eks. symptombelastning ved start af behandling</a:t>
            </a:r>
          </a:p>
          <a:p>
            <a:r>
              <a:rPr lang="da-DK" dirty="0" smtClean="0"/>
              <a:t>b er hældningen (</a:t>
            </a:r>
            <a:r>
              <a:rPr lang="da-DK" dirty="0" err="1" smtClean="0"/>
              <a:t>slope</a:t>
            </a:r>
            <a:r>
              <a:rPr lang="da-DK" dirty="0" smtClean="0"/>
              <a:t>), forandring i y når x øges med 1</a:t>
            </a:r>
          </a:p>
          <a:p>
            <a:r>
              <a:rPr lang="da-DK" dirty="0" smtClean="0"/>
              <a:t>b viser ændringshastigheden, f.eks. hvor hurtigt personen bedres</a:t>
            </a:r>
            <a:endParaRPr lang="da-DK"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Gruppens forløb</a:t>
            </a:r>
            <a:endParaRPr lang="da-DK" dirty="0"/>
          </a:p>
        </p:txBody>
      </p:sp>
      <p:sp>
        <p:nvSpPr>
          <p:cNvPr id="3" name="Pladsholder til indhold 2"/>
          <p:cNvSpPr>
            <a:spLocks noGrp="1"/>
          </p:cNvSpPr>
          <p:nvPr>
            <p:ph idx="1"/>
          </p:nvPr>
        </p:nvSpPr>
        <p:spPr/>
        <p:txBody>
          <a:bodyPr/>
          <a:lstStyle/>
          <a:p>
            <a:r>
              <a:rPr lang="da-DK" dirty="0" smtClean="0"/>
              <a:t>Hver person har sin egen </a:t>
            </a:r>
            <a:r>
              <a:rPr lang="da-DK" dirty="0" err="1" smtClean="0"/>
              <a:t>linie</a:t>
            </a:r>
            <a:r>
              <a:rPr lang="da-DK" dirty="0" smtClean="0"/>
              <a:t> for sit forløb</a:t>
            </a:r>
          </a:p>
          <a:p>
            <a:r>
              <a:rPr lang="da-DK" dirty="0" smtClean="0"/>
              <a:t>Hver person har sine egne parametre, a og b</a:t>
            </a:r>
          </a:p>
          <a:p>
            <a:r>
              <a:rPr lang="da-DK" dirty="0" smtClean="0"/>
              <a:t>Gruppens forløb bliver en samling </a:t>
            </a:r>
            <a:r>
              <a:rPr lang="da-DK" dirty="0" err="1" smtClean="0"/>
              <a:t>linier</a:t>
            </a:r>
            <a:endParaRPr lang="da-DK" dirty="0" smtClean="0"/>
          </a:p>
          <a:p>
            <a:r>
              <a:rPr lang="da-DK" dirty="0" smtClean="0"/>
              <a:t>Gruppen har en fordeling af </a:t>
            </a:r>
            <a:r>
              <a:rPr lang="da-DK" dirty="0" err="1" smtClean="0"/>
              <a:t>intercepter</a:t>
            </a:r>
            <a:r>
              <a:rPr lang="da-DK" dirty="0" smtClean="0"/>
              <a:t> (a), startsituationen</a:t>
            </a:r>
          </a:p>
          <a:p>
            <a:r>
              <a:rPr lang="da-DK" dirty="0" smtClean="0"/>
              <a:t>Gruppen har en fordeling af hældninger (b), ændringshastigheder</a:t>
            </a:r>
          </a:p>
          <a:p>
            <a:endParaRPr lang="da-DK"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1026"/>
          <p:cNvPicPr>
            <a:picLocks noChangeAspect="1" noChangeArrowheads="1"/>
          </p:cNvPicPr>
          <p:nvPr/>
        </p:nvPicPr>
        <p:blipFill>
          <a:blip r:embed="rId2" cstate="print"/>
          <a:srcRect/>
          <a:stretch>
            <a:fillRect/>
          </a:stretch>
        </p:blipFill>
        <p:spPr bwMode="auto">
          <a:xfrm>
            <a:off x="152400" y="0"/>
            <a:ext cx="8782050" cy="67294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Analyse af gruppens forløb</a:t>
            </a:r>
            <a:endParaRPr lang="da-DK" dirty="0"/>
          </a:p>
        </p:txBody>
      </p:sp>
      <p:sp>
        <p:nvSpPr>
          <p:cNvPr id="3" name="Pladsholder til indhold 2"/>
          <p:cNvSpPr>
            <a:spLocks noGrp="1"/>
          </p:cNvSpPr>
          <p:nvPr>
            <p:ph idx="1"/>
          </p:nvPr>
        </p:nvSpPr>
        <p:spPr/>
        <p:txBody>
          <a:bodyPr/>
          <a:lstStyle/>
          <a:p>
            <a:r>
              <a:rPr lang="da-DK" dirty="0" smtClean="0"/>
              <a:t>Man kan beregne gennemsnit for a og gennemsnit for b og få en gennemsnitskurve for hele gruppen</a:t>
            </a:r>
          </a:p>
          <a:p>
            <a:r>
              <a:rPr lang="da-DK" dirty="0" smtClean="0"/>
              <a:t>Man kan måske finde ’klynger’ af individuelle forløb der ligner hinanden i forskellige typer af forløb</a:t>
            </a:r>
          </a:p>
          <a:p>
            <a:r>
              <a:rPr lang="da-DK" dirty="0" smtClean="0"/>
              <a:t>Man kan måske finde faktorer der forklarer fordelingerne af a og b</a:t>
            </a:r>
            <a:endParaRPr lang="da-DK"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Øvelse</a:t>
            </a:r>
            <a:endParaRPr lang="da-DK" dirty="0"/>
          </a:p>
        </p:txBody>
      </p:sp>
      <p:sp>
        <p:nvSpPr>
          <p:cNvPr id="3" name="Pladsholder til indhold 2"/>
          <p:cNvSpPr>
            <a:spLocks noGrp="1"/>
          </p:cNvSpPr>
          <p:nvPr>
            <p:ph idx="1"/>
          </p:nvPr>
        </p:nvSpPr>
        <p:spPr/>
        <p:txBody>
          <a:bodyPr/>
          <a:lstStyle/>
          <a:p>
            <a:r>
              <a:rPr lang="da-DK" dirty="0" smtClean="0"/>
              <a:t>Undersøg hvordan lineære forløb bruges til analyse i artiklen af Monsen</a:t>
            </a:r>
            <a:endParaRPr lang="da-DK"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323528" y="1988840"/>
            <a:ext cx="8229600" cy="1143000"/>
          </a:xfrm>
        </p:spPr>
        <p:txBody>
          <a:bodyPr>
            <a:normAutofit fontScale="90000"/>
          </a:bodyPr>
          <a:lstStyle/>
          <a:p>
            <a:r>
              <a:rPr lang="da-DK" dirty="0" smtClean="0"/>
              <a:t>Niveau 3: Regressionsanalyse: Tværsnitsundersøgelser</a:t>
            </a:r>
            <a:endParaRPr lang="da-DK"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Regressionsanalyse i tværsnitsundersøgelser</a:t>
            </a:r>
            <a:endParaRPr lang="da-DK" dirty="0"/>
          </a:p>
        </p:txBody>
      </p:sp>
      <p:sp>
        <p:nvSpPr>
          <p:cNvPr id="3" name="Pladsholder til indhold 2"/>
          <p:cNvSpPr>
            <a:spLocks noGrp="1"/>
          </p:cNvSpPr>
          <p:nvPr>
            <p:ph idx="1"/>
          </p:nvPr>
        </p:nvSpPr>
        <p:spPr/>
        <p:txBody>
          <a:bodyPr/>
          <a:lstStyle/>
          <a:p>
            <a:r>
              <a:rPr lang="da-DK" dirty="0" smtClean="0"/>
              <a:t>Flere samtidige målinger</a:t>
            </a:r>
          </a:p>
          <a:p>
            <a:r>
              <a:rPr lang="da-DK" dirty="0" smtClean="0"/>
              <a:t>y kan vise den variabel der skal forklares</a:t>
            </a:r>
          </a:p>
          <a:p>
            <a:r>
              <a:rPr lang="da-DK" dirty="0" smtClean="0"/>
              <a:t>x kan vise noget der skal forklare den (prædiktor)</a:t>
            </a:r>
          </a:p>
          <a:p>
            <a:r>
              <a:rPr lang="da-DK" dirty="0" err="1" smtClean="0"/>
              <a:t>Interceptet</a:t>
            </a:r>
            <a:r>
              <a:rPr lang="da-DK" dirty="0" smtClean="0"/>
              <a:t> (a) bliver afhængig af måleenheder og bliver ikke så vigtig</a:t>
            </a:r>
          </a:p>
          <a:p>
            <a:r>
              <a:rPr lang="da-DK" dirty="0" smtClean="0"/>
              <a:t>Hældningen (b) viser hvor stærk sammenhængen er, </a:t>
            </a:r>
            <a:r>
              <a:rPr lang="da-DK" dirty="0" err="1" smtClean="0"/>
              <a:t>dvs</a:t>
            </a:r>
            <a:r>
              <a:rPr lang="da-DK" dirty="0" smtClean="0"/>
              <a:t> hvor godt x forklarer y</a:t>
            </a:r>
          </a:p>
          <a:p>
            <a:endParaRPr lang="da-DK"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323528" y="1988840"/>
            <a:ext cx="8229600" cy="1143000"/>
          </a:xfrm>
        </p:spPr>
        <p:txBody>
          <a:bodyPr>
            <a:normAutofit fontScale="90000"/>
          </a:bodyPr>
          <a:lstStyle/>
          <a:p>
            <a:r>
              <a:rPr lang="da-DK" dirty="0" smtClean="0"/>
              <a:t>Niveau 3: Regressionsanalyse: Længdesnitsundersøgelser</a:t>
            </a:r>
            <a:endParaRPr lang="da-DK"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Variansanalyse</a:t>
            </a:r>
            <a:endParaRPr lang="da-DK" dirty="0"/>
          </a:p>
        </p:txBody>
      </p:sp>
      <p:sp>
        <p:nvSpPr>
          <p:cNvPr id="3" name="Pladsholder til indhold 2"/>
          <p:cNvSpPr>
            <a:spLocks noGrp="1"/>
          </p:cNvSpPr>
          <p:nvPr>
            <p:ph idx="1"/>
          </p:nvPr>
        </p:nvSpPr>
        <p:spPr/>
        <p:txBody>
          <a:bodyPr/>
          <a:lstStyle/>
          <a:p>
            <a:r>
              <a:rPr lang="da-DK" dirty="0" smtClean="0"/>
              <a:t>Behandles for vores formål lige så godt som en form for regressionsanalyse</a:t>
            </a:r>
          </a:p>
          <a:p>
            <a:r>
              <a:rPr lang="da-DK" dirty="0" smtClean="0"/>
              <a:t>Udviklet til at forklare en kontinuert variabel (mængde af afgrøde i landbrug) ud fra en række kategoriale betingelser (egenskaber ved jordstykker og jordbehandling)</a:t>
            </a:r>
          </a:p>
          <a:p>
            <a:r>
              <a:rPr lang="da-DK" dirty="0" smtClean="0"/>
              <a:t>I statistikken generelt brugt til at teste forskel mellem gennemsnit i flere end to fordelinger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Regressionsanalyse</a:t>
            </a:r>
            <a:endParaRPr lang="da-DK" dirty="0"/>
          </a:p>
        </p:txBody>
      </p:sp>
      <p:sp>
        <p:nvSpPr>
          <p:cNvPr id="3" name="Pladsholder til indhold 2"/>
          <p:cNvSpPr>
            <a:spLocks noGrp="1"/>
          </p:cNvSpPr>
          <p:nvPr>
            <p:ph idx="1"/>
          </p:nvPr>
        </p:nvSpPr>
        <p:spPr/>
        <p:txBody>
          <a:bodyPr>
            <a:normAutofit fontScale="92500" lnSpcReduction="20000"/>
          </a:bodyPr>
          <a:lstStyle/>
          <a:p>
            <a:r>
              <a:rPr lang="da-DK" dirty="0" smtClean="0"/>
              <a:t>Et forhold (afhængig variabel - </a:t>
            </a:r>
            <a:r>
              <a:rPr lang="da-DK" dirty="0" err="1" smtClean="0"/>
              <a:t>outcome</a:t>
            </a:r>
            <a:r>
              <a:rPr lang="da-DK" dirty="0" smtClean="0"/>
              <a:t>) søges forklaret ud fra flere faktorer (uafhængige variable - indikatorer)</a:t>
            </a:r>
          </a:p>
          <a:p>
            <a:r>
              <a:rPr lang="da-DK" dirty="0" smtClean="0"/>
              <a:t>Eksempel: </a:t>
            </a:r>
          </a:p>
          <a:p>
            <a:pPr lvl="1"/>
            <a:r>
              <a:rPr lang="da-DK" dirty="0" smtClean="0"/>
              <a:t>Nedsat </a:t>
            </a:r>
            <a:r>
              <a:rPr lang="da-DK" dirty="0" err="1" smtClean="0"/>
              <a:t>sexuel</a:t>
            </a:r>
            <a:r>
              <a:rPr lang="da-DK" dirty="0" smtClean="0"/>
              <a:t> lyst (afhængig variabel)</a:t>
            </a:r>
          </a:p>
          <a:p>
            <a:pPr lvl="1"/>
            <a:r>
              <a:rPr lang="da-DK" dirty="0" smtClean="0"/>
              <a:t>Depression, </a:t>
            </a:r>
            <a:r>
              <a:rPr lang="da-DK" dirty="0" err="1" smtClean="0"/>
              <a:t>SSRI-medicinering</a:t>
            </a:r>
            <a:r>
              <a:rPr lang="da-DK" dirty="0" smtClean="0"/>
              <a:t>, manglende partner, personlighedstræk (uafhængige variable)</a:t>
            </a:r>
          </a:p>
          <a:p>
            <a:r>
              <a:rPr lang="da-DK" dirty="0" smtClean="0"/>
              <a:t>Regressionsanalysen bruges til at afgøre hvilke af de uafhængige faktorer der har betydning, og hvor stor betydning hver af dem har</a:t>
            </a:r>
          </a:p>
          <a:p>
            <a:r>
              <a:rPr lang="da-DK" dirty="0" smtClean="0"/>
              <a:t>Variansanalyse (ANOVA) et specialtilfælde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da-DK" b="1" smtClean="0">
                <a:solidFill>
                  <a:schemeClr val="tx1"/>
                </a:solidFill>
              </a:rPr>
              <a:t>Regressionsanalyse</a:t>
            </a:r>
          </a:p>
        </p:txBody>
      </p:sp>
      <p:sp>
        <p:nvSpPr>
          <p:cNvPr id="30723" name="Rectangle 3"/>
          <p:cNvSpPr>
            <a:spLocks noGrp="1" noChangeArrowheads="1"/>
          </p:cNvSpPr>
          <p:nvPr>
            <p:ph type="body" sz="half" idx="2"/>
          </p:nvPr>
        </p:nvSpPr>
        <p:spPr>
          <a:xfrm>
            <a:off x="533400" y="1828800"/>
            <a:ext cx="7772400" cy="3962400"/>
          </a:xfrm>
        </p:spPr>
        <p:txBody>
          <a:bodyPr>
            <a:normAutofit fontScale="92500" lnSpcReduction="20000"/>
          </a:bodyPr>
          <a:lstStyle/>
          <a:p>
            <a:r>
              <a:rPr lang="da-DK" sz="2800" smtClean="0"/>
              <a:t>Regressionanalyse er en grundlæggende metode i videnskab, også i psykologien.</a:t>
            </a:r>
          </a:p>
          <a:p>
            <a:r>
              <a:rPr lang="da-DK" sz="2800" smtClean="0"/>
              <a:t>Den består i at finde ud af hvilke forhold der påvirker den faktor man er interesseret i.</a:t>
            </a:r>
          </a:p>
          <a:p>
            <a:r>
              <a:rPr lang="da-DK" sz="2800" smtClean="0"/>
              <a:t>Et eksempel: Hvad er af betydning for om en person udvikler eksamensangst?</a:t>
            </a:r>
          </a:p>
          <a:p>
            <a:pPr lvl="1"/>
            <a:r>
              <a:rPr lang="da-DK" sz="2400" i="1" smtClean="0"/>
              <a:t>Måske er der kønsforskel, måske betyder det noget hvor gammel man er i studiet, måske intelligens, måske hvor store ambitioner, måske selvværdet, måske om det er et studium med høj prestige, måske om studiet er særligt svært.</a:t>
            </a:r>
            <a:endParaRPr lang="da-DK" sz="24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r>
              <a:rPr lang="da-DK" b="1" smtClean="0">
                <a:solidFill>
                  <a:schemeClr val="tx1"/>
                </a:solidFill>
              </a:rPr>
              <a:t>Regressionsanalyse ud fra observerede variable</a:t>
            </a:r>
          </a:p>
        </p:txBody>
      </p:sp>
      <p:sp>
        <p:nvSpPr>
          <p:cNvPr id="31747" name="Rectangle 3"/>
          <p:cNvSpPr>
            <a:spLocks noGrp="1" noChangeArrowheads="1"/>
          </p:cNvSpPr>
          <p:nvPr>
            <p:ph type="body" sz="half" idx="2"/>
          </p:nvPr>
        </p:nvSpPr>
        <p:spPr>
          <a:xfrm>
            <a:off x="685800" y="2133600"/>
            <a:ext cx="7772400" cy="3962400"/>
          </a:xfrm>
        </p:spPr>
        <p:txBody>
          <a:bodyPr/>
          <a:lstStyle/>
          <a:p>
            <a:r>
              <a:rPr lang="da-DK" sz="2800" b="1" smtClean="0"/>
              <a:t>Udgave 1</a:t>
            </a:r>
            <a:endParaRPr lang="da-DK" sz="2800" smtClean="0"/>
          </a:p>
          <a:p>
            <a:r>
              <a:rPr lang="da-DK" sz="2800" i="1" smtClean="0"/>
              <a:t>Eksamensangst ~ køn + studiealder + intelligens + ambitions + selvværd + studieprestige + studiesværhed</a:t>
            </a:r>
          </a:p>
          <a:p>
            <a:r>
              <a:rPr lang="da-DK" sz="2800" smtClean="0"/>
              <a:t>(Når der f.eks. står ‘intelligens’, betyder det et bestemt </a:t>
            </a:r>
            <a:r>
              <a:rPr lang="da-DK" sz="2800" i="1" smtClean="0"/>
              <a:t>måletal</a:t>
            </a:r>
            <a:r>
              <a:rPr lang="da-DK" sz="2800" smtClean="0"/>
              <a:t> for intelligens, f.eks. en IQ-score).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r>
              <a:rPr lang="da-DK" b="1" smtClean="0">
                <a:solidFill>
                  <a:schemeClr val="tx1"/>
                </a:solidFill>
              </a:rPr>
              <a:t>Regressionsanalyse ud fra observerede variable</a:t>
            </a:r>
          </a:p>
        </p:txBody>
      </p:sp>
      <p:sp>
        <p:nvSpPr>
          <p:cNvPr id="32771" name="Rectangle 3"/>
          <p:cNvSpPr>
            <a:spLocks noGrp="1" noChangeArrowheads="1"/>
          </p:cNvSpPr>
          <p:nvPr>
            <p:ph type="body" sz="half" idx="2"/>
          </p:nvPr>
        </p:nvSpPr>
        <p:spPr>
          <a:xfrm>
            <a:off x="685800" y="2133600"/>
            <a:ext cx="7772400" cy="3962400"/>
          </a:xfrm>
        </p:spPr>
        <p:txBody>
          <a:bodyPr>
            <a:normAutofit fontScale="92500"/>
          </a:bodyPr>
          <a:lstStyle/>
          <a:p>
            <a:r>
              <a:rPr lang="da-DK" sz="2800" b="1" dirty="0" smtClean="0"/>
              <a:t>Udgave 2</a:t>
            </a:r>
            <a:endParaRPr lang="da-DK" sz="2800" dirty="0" smtClean="0"/>
          </a:p>
          <a:p>
            <a:r>
              <a:rPr lang="da-DK" sz="2800" dirty="0" smtClean="0"/>
              <a:t>For at få det med at faktorerne nok har forskellig betydning for eksamensangst, ganges faktorerne med en vægt. Jo højere vægtning, jo større indflydelse på eksamensangst.</a:t>
            </a:r>
          </a:p>
          <a:p>
            <a:r>
              <a:rPr lang="da-DK" sz="2800" i="1" dirty="0" smtClean="0"/>
              <a:t>Eksamensangst ~ </a:t>
            </a:r>
            <a:r>
              <a:rPr lang="da-DK" sz="2800" i="1" dirty="0" err="1" smtClean="0"/>
              <a:t>vægtning*køn</a:t>
            </a:r>
            <a:r>
              <a:rPr lang="da-DK" sz="2800" i="1" dirty="0" smtClean="0"/>
              <a:t> + </a:t>
            </a:r>
            <a:r>
              <a:rPr lang="da-DK" sz="2800" i="1" dirty="0" err="1" smtClean="0"/>
              <a:t>vægtning*studiealder</a:t>
            </a:r>
            <a:r>
              <a:rPr lang="da-DK" sz="2800" i="1" dirty="0" smtClean="0"/>
              <a:t> + </a:t>
            </a:r>
            <a:r>
              <a:rPr lang="da-DK" sz="2800" dirty="0" err="1" smtClean="0"/>
              <a:t>vægtning*intelligens</a:t>
            </a:r>
            <a:r>
              <a:rPr lang="da-DK" sz="2800" i="1" dirty="0" smtClean="0"/>
              <a:t> + </a:t>
            </a:r>
            <a:r>
              <a:rPr lang="da-DK" sz="2800" i="1" dirty="0" err="1" smtClean="0"/>
              <a:t>vægtning*ambition</a:t>
            </a:r>
            <a:r>
              <a:rPr lang="da-DK" sz="2800" i="1" dirty="0" smtClean="0"/>
              <a:t> + </a:t>
            </a:r>
            <a:r>
              <a:rPr lang="da-DK" sz="2800" i="1" dirty="0" err="1" smtClean="0"/>
              <a:t>vægtning*selvværd</a:t>
            </a:r>
            <a:r>
              <a:rPr lang="da-DK" sz="2800" i="1" dirty="0" smtClean="0"/>
              <a:t> + </a:t>
            </a:r>
            <a:r>
              <a:rPr lang="da-DK" sz="2800" i="1" dirty="0" err="1" smtClean="0"/>
              <a:t>vægtning*studieprestige</a:t>
            </a:r>
            <a:r>
              <a:rPr lang="da-DK" sz="2800" i="1" dirty="0" smtClean="0"/>
              <a:t> + </a:t>
            </a:r>
            <a:r>
              <a:rPr lang="da-DK" sz="2800" i="1" dirty="0" err="1" smtClean="0"/>
              <a:t>vægtning*studiesværhed</a:t>
            </a:r>
            <a:endParaRPr lang="da-DK" sz="2800" i="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r>
              <a:rPr lang="da-DK" b="1" smtClean="0">
                <a:solidFill>
                  <a:schemeClr val="tx1"/>
                </a:solidFill>
              </a:rPr>
              <a:t>Regressionsanalyse ud fra observerede variable</a:t>
            </a:r>
          </a:p>
        </p:txBody>
      </p:sp>
      <p:sp>
        <p:nvSpPr>
          <p:cNvPr id="33795" name="Rectangle 4"/>
          <p:cNvSpPr>
            <a:spLocks noGrp="1" noChangeArrowheads="1"/>
          </p:cNvSpPr>
          <p:nvPr>
            <p:ph type="body" sz="half" idx="2"/>
          </p:nvPr>
        </p:nvSpPr>
        <p:spPr>
          <a:xfrm>
            <a:off x="685800" y="1981200"/>
            <a:ext cx="7772400" cy="3886200"/>
          </a:xfrm>
        </p:spPr>
        <p:txBody>
          <a:bodyPr>
            <a:normAutofit fontScale="92500"/>
          </a:bodyPr>
          <a:lstStyle/>
          <a:p>
            <a:r>
              <a:rPr lang="da-DK" sz="2800" b="1" smtClean="0"/>
              <a:t>Udgave 2 (fortsat)</a:t>
            </a:r>
            <a:r>
              <a:rPr lang="da-DK" sz="2800" smtClean="0"/>
              <a:t> </a:t>
            </a:r>
          </a:p>
          <a:p>
            <a:r>
              <a:rPr lang="da-DK" sz="2800" smtClean="0"/>
              <a:t>Et eksempel: Hvis for eksempel intelligens, ambition, selvværd og studieprestige har stor betydning for eksamensangst, mens køn, studiealder og studiesværhed kun har lille betydning, kunne det med lidt forskellige vægte se sådan ud:</a:t>
            </a:r>
          </a:p>
          <a:p>
            <a:r>
              <a:rPr lang="da-DK" sz="2800" i="1" smtClean="0"/>
              <a:t>Eksamensangst ~ 1*køn + 1.5*studiealder + 4*intelligens + 4.5*ambition + 3.5*selvværd + 5*studieprestige + 0.5*studiesværhed</a:t>
            </a:r>
            <a:endParaRPr lang="da-DK" sz="2800" smtClean="0"/>
          </a:p>
          <a:p>
            <a:endParaRPr lang="da-DK" sz="2800" i="1" smtClean="0"/>
          </a:p>
          <a:p>
            <a:endParaRPr lang="da-DK" sz="28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r>
              <a:rPr lang="da-DK" b="1" smtClean="0">
                <a:solidFill>
                  <a:schemeClr val="tx1"/>
                </a:solidFill>
              </a:rPr>
              <a:t>Regressionsanalyse ud fra observerede variable</a:t>
            </a:r>
          </a:p>
        </p:txBody>
      </p:sp>
      <p:sp>
        <p:nvSpPr>
          <p:cNvPr id="34819" name="Rectangle 3"/>
          <p:cNvSpPr>
            <a:spLocks noGrp="1" noChangeArrowheads="1"/>
          </p:cNvSpPr>
          <p:nvPr>
            <p:ph type="body" sz="half" idx="2"/>
          </p:nvPr>
        </p:nvSpPr>
        <p:spPr>
          <a:xfrm>
            <a:off x="685800" y="1981200"/>
            <a:ext cx="7772400" cy="3886200"/>
          </a:xfrm>
        </p:spPr>
        <p:txBody>
          <a:bodyPr>
            <a:normAutofit fontScale="92500"/>
          </a:bodyPr>
          <a:lstStyle/>
          <a:p>
            <a:r>
              <a:rPr lang="da-DK" sz="2800" b="1" smtClean="0"/>
              <a:t>Udgave 3</a:t>
            </a:r>
            <a:endParaRPr lang="da-DK" sz="2800" smtClean="0"/>
          </a:p>
          <a:p>
            <a:r>
              <a:rPr lang="da-DK" sz="2800" smtClean="0"/>
              <a:t>For at ende med de rigtige enheder på måleskalaen, kan det være nødvendigt at tilføje en </a:t>
            </a:r>
            <a:r>
              <a:rPr lang="da-DK" sz="2800" i="1" smtClean="0"/>
              <a:t>omregningsfaktor</a:t>
            </a:r>
            <a:r>
              <a:rPr lang="da-DK" sz="2800" smtClean="0"/>
              <a:t>, ligesom når man skal omregne Celsius til Farenheit (man skal lægge 32 til). </a:t>
            </a:r>
          </a:p>
          <a:p>
            <a:r>
              <a:rPr lang="da-DK" sz="2800" i="1" smtClean="0"/>
              <a:t>Eksamensangst ~ omregningsfaktor + 1*køn + 1.5*studiealder + 4*intelligens + 4.5*ambition + 3.5*selvværd + 5*studieprestige + 0.5*studiesværhed</a:t>
            </a:r>
            <a:endParaRPr lang="da-DK" sz="2800" smtClean="0"/>
          </a:p>
          <a:p>
            <a:endParaRPr lang="da-DK" sz="2800" i="1" smtClean="0"/>
          </a:p>
          <a:p>
            <a:endParaRPr lang="da-DK" sz="28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fontScale="90000"/>
          </a:bodyPr>
          <a:lstStyle/>
          <a:p>
            <a:r>
              <a:rPr lang="da-DK" b="1" smtClean="0">
                <a:solidFill>
                  <a:schemeClr val="tx1"/>
                </a:solidFill>
              </a:rPr>
              <a:t>Regressionsanalyse ud fra observerede variable</a:t>
            </a:r>
          </a:p>
        </p:txBody>
      </p:sp>
      <p:sp>
        <p:nvSpPr>
          <p:cNvPr id="35843" name="Rectangle 3"/>
          <p:cNvSpPr>
            <a:spLocks noGrp="1" noChangeArrowheads="1"/>
          </p:cNvSpPr>
          <p:nvPr>
            <p:ph type="body" sz="half" idx="2"/>
          </p:nvPr>
        </p:nvSpPr>
        <p:spPr>
          <a:xfrm>
            <a:off x="685800" y="1981200"/>
            <a:ext cx="7772400" cy="3886200"/>
          </a:xfrm>
        </p:spPr>
        <p:txBody>
          <a:bodyPr/>
          <a:lstStyle/>
          <a:p>
            <a:r>
              <a:rPr lang="da-DK" sz="2800" b="1" smtClean="0"/>
              <a:t>Udgave 4</a:t>
            </a:r>
            <a:endParaRPr lang="da-DK" sz="2800" smtClean="0"/>
          </a:p>
          <a:p>
            <a:r>
              <a:rPr lang="da-DK" sz="2800" smtClean="0"/>
              <a:t>Da det er så langt at skulle skrive navnene på faktorerne (køn, studiealder, intelligens, ambition, selvværd, studieprestige og studiesværhed) helt ud, skriver vi i stedet for: x</a:t>
            </a:r>
            <a:r>
              <a:rPr lang="da-DK" sz="2800" baseline="-25000" smtClean="0"/>
              <a:t>1</a:t>
            </a:r>
            <a:r>
              <a:rPr lang="da-DK" sz="2800" smtClean="0"/>
              <a:t>, x</a:t>
            </a:r>
            <a:r>
              <a:rPr lang="da-DK" sz="2800" baseline="-25000" smtClean="0"/>
              <a:t>2</a:t>
            </a:r>
            <a:r>
              <a:rPr lang="da-DK" sz="2800" smtClean="0"/>
              <a:t>, x</a:t>
            </a:r>
            <a:r>
              <a:rPr lang="da-DK" sz="2800" baseline="-25000" smtClean="0"/>
              <a:t>3</a:t>
            </a:r>
            <a:r>
              <a:rPr lang="da-DK" sz="2800" smtClean="0"/>
              <a:t>, x</a:t>
            </a:r>
            <a:r>
              <a:rPr lang="da-DK" sz="2800" baseline="-25000" smtClean="0"/>
              <a:t>4</a:t>
            </a:r>
            <a:r>
              <a:rPr lang="da-DK" sz="2800" smtClean="0"/>
              <a:t>, x</a:t>
            </a:r>
            <a:r>
              <a:rPr lang="da-DK" sz="2800" baseline="-25000" smtClean="0"/>
              <a:t>5</a:t>
            </a:r>
            <a:r>
              <a:rPr lang="da-DK" sz="2800" smtClean="0"/>
              <a:t>, x</a:t>
            </a:r>
            <a:r>
              <a:rPr lang="da-DK" sz="2800" baseline="-25000" smtClean="0"/>
              <a:t>6</a:t>
            </a:r>
            <a:r>
              <a:rPr lang="da-DK" sz="2800" smtClean="0"/>
              <a:t> og x</a:t>
            </a:r>
            <a:r>
              <a:rPr lang="da-DK" sz="2800" baseline="-25000" smtClean="0"/>
              <a:t>7</a:t>
            </a:r>
            <a:r>
              <a:rPr lang="da-DK" sz="2800" smtClean="0"/>
              <a:t>. Og i stedet for eksamensangst skriver vi y</a:t>
            </a:r>
          </a:p>
          <a:p>
            <a:r>
              <a:rPr lang="da-DK" sz="2800" i="1" smtClean="0"/>
              <a:t>y ~ omregningsfaktor + 1*</a:t>
            </a:r>
            <a:r>
              <a:rPr lang="da-DK" sz="2800" smtClean="0"/>
              <a:t>x</a:t>
            </a:r>
            <a:r>
              <a:rPr lang="da-DK" sz="2800" baseline="-25000" smtClean="0"/>
              <a:t>1</a:t>
            </a:r>
            <a:r>
              <a:rPr lang="da-DK" sz="2800" i="1" smtClean="0"/>
              <a:t> + 1.5*</a:t>
            </a:r>
            <a:r>
              <a:rPr lang="da-DK" sz="2800" smtClean="0"/>
              <a:t>x</a:t>
            </a:r>
            <a:r>
              <a:rPr lang="da-DK" sz="2800" baseline="-25000" smtClean="0"/>
              <a:t>2</a:t>
            </a:r>
            <a:r>
              <a:rPr lang="da-DK" sz="2800" i="1" smtClean="0"/>
              <a:t> + 4*</a:t>
            </a:r>
            <a:r>
              <a:rPr lang="da-DK" sz="2800" smtClean="0"/>
              <a:t>x</a:t>
            </a:r>
            <a:r>
              <a:rPr lang="da-DK" sz="2800" baseline="-25000" smtClean="0"/>
              <a:t>3</a:t>
            </a:r>
            <a:r>
              <a:rPr lang="da-DK" sz="2800" i="1" smtClean="0"/>
              <a:t> + 4.5*</a:t>
            </a:r>
            <a:r>
              <a:rPr lang="da-DK" sz="2800" smtClean="0"/>
              <a:t>x</a:t>
            </a:r>
            <a:r>
              <a:rPr lang="da-DK" sz="2800" baseline="-25000" smtClean="0"/>
              <a:t>4</a:t>
            </a:r>
            <a:r>
              <a:rPr lang="da-DK" sz="2800" i="1" smtClean="0"/>
              <a:t> + 3.5*</a:t>
            </a:r>
            <a:r>
              <a:rPr lang="da-DK" sz="2800" smtClean="0"/>
              <a:t>x</a:t>
            </a:r>
            <a:r>
              <a:rPr lang="da-DK" sz="2800" baseline="-25000" smtClean="0"/>
              <a:t>5</a:t>
            </a:r>
            <a:r>
              <a:rPr lang="da-DK" sz="2800" i="1" smtClean="0"/>
              <a:t> + 5*</a:t>
            </a:r>
            <a:r>
              <a:rPr lang="da-DK" sz="2800" smtClean="0"/>
              <a:t>x</a:t>
            </a:r>
            <a:r>
              <a:rPr lang="da-DK" sz="2800" baseline="-25000" smtClean="0"/>
              <a:t>6</a:t>
            </a:r>
            <a:r>
              <a:rPr lang="da-DK" sz="2800" i="1" smtClean="0"/>
              <a:t> + 0.5 *</a:t>
            </a:r>
            <a:r>
              <a:rPr lang="da-DK" sz="2800" smtClean="0"/>
              <a:t>x</a:t>
            </a:r>
            <a:r>
              <a:rPr lang="da-DK" sz="2800" baseline="-25000" smtClean="0"/>
              <a:t>7</a:t>
            </a:r>
            <a:endParaRPr lang="da-DK" sz="2800" smtClean="0"/>
          </a:p>
          <a:p>
            <a:endParaRPr lang="da-DK" sz="2800" i="1" smtClean="0"/>
          </a:p>
          <a:p>
            <a:endParaRPr lang="da-DK" sz="28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r>
              <a:rPr lang="da-DK" b="1" smtClean="0">
                <a:solidFill>
                  <a:schemeClr val="tx1"/>
                </a:solidFill>
              </a:rPr>
              <a:t>Regressionsanalyse ud fra observerede variable</a:t>
            </a:r>
          </a:p>
        </p:txBody>
      </p:sp>
      <p:sp>
        <p:nvSpPr>
          <p:cNvPr id="36867" name="Rectangle 3"/>
          <p:cNvSpPr>
            <a:spLocks noGrp="1" noChangeArrowheads="1"/>
          </p:cNvSpPr>
          <p:nvPr>
            <p:ph type="body" sz="half" idx="2"/>
          </p:nvPr>
        </p:nvSpPr>
        <p:spPr>
          <a:xfrm>
            <a:off x="685800" y="1981200"/>
            <a:ext cx="7772400" cy="3886200"/>
          </a:xfrm>
        </p:spPr>
        <p:txBody>
          <a:bodyPr>
            <a:normAutofit fontScale="92500" lnSpcReduction="10000"/>
          </a:bodyPr>
          <a:lstStyle/>
          <a:p>
            <a:r>
              <a:rPr lang="da-DK" sz="2800" b="1" smtClean="0"/>
              <a:t>Udgave 5</a:t>
            </a:r>
            <a:endParaRPr lang="da-DK" sz="2800" smtClean="0"/>
          </a:p>
          <a:p>
            <a:r>
              <a:rPr lang="da-DK" sz="2800" smtClean="0"/>
              <a:t>For at have noget at kalde vægtene og omregningsfaktoren, også før vi ved hvor store de er, bruger vi B. Vi bruger samme numre som til variablene (og et 0 til omregningsfaktoren). Og vi behøver ikke gangetegnet (*), det er underforstået.</a:t>
            </a:r>
          </a:p>
          <a:p>
            <a:r>
              <a:rPr lang="da-DK" sz="2800" i="1" smtClean="0"/>
              <a:t>y =B</a:t>
            </a:r>
            <a:r>
              <a:rPr lang="da-DK" sz="2800" i="1" baseline="-25000" smtClean="0"/>
              <a:t>0</a:t>
            </a:r>
            <a:r>
              <a:rPr lang="da-DK" sz="2800" i="1" smtClean="0"/>
              <a:t> + B</a:t>
            </a:r>
            <a:r>
              <a:rPr lang="da-DK" sz="2800" i="1" baseline="-25000" smtClean="0"/>
              <a:t>1</a:t>
            </a:r>
            <a:r>
              <a:rPr lang="da-DK" sz="2800" i="1" smtClean="0"/>
              <a:t>x</a:t>
            </a:r>
            <a:r>
              <a:rPr lang="da-DK" sz="2800" i="1" baseline="-25000" smtClean="0"/>
              <a:t>1</a:t>
            </a:r>
            <a:r>
              <a:rPr lang="da-DK" sz="2800" i="1" smtClean="0"/>
              <a:t> + B</a:t>
            </a:r>
            <a:r>
              <a:rPr lang="da-DK" sz="2800" i="1" baseline="-25000" smtClean="0"/>
              <a:t>2</a:t>
            </a:r>
            <a:r>
              <a:rPr lang="da-DK" sz="2800" i="1" smtClean="0"/>
              <a:t>x</a:t>
            </a:r>
            <a:r>
              <a:rPr lang="da-DK" sz="2800" i="1" baseline="-25000" smtClean="0"/>
              <a:t>2</a:t>
            </a:r>
            <a:r>
              <a:rPr lang="da-DK" sz="2800" i="1" smtClean="0"/>
              <a:t> + B</a:t>
            </a:r>
            <a:r>
              <a:rPr lang="da-DK" sz="2800" i="1" baseline="-25000" smtClean="0"/>
              <a:t>3</a:t>
            </a:r>
            <a:r>
              <a:rPr lang="da-DK" sz="2800" i="1" smtClean="0"/>
              <a:t>x</a:t>
            </a:r>
            <a:r>
              <a:rPr lang="da-DK" sz="2800" i="1" baseline="-25000" smtClean="0"/>
              <a:t>3</a:t>
            </a:r>
            <a:r>
              <a:rPr lang="da-DK" sz="2800" i="1" smtClean="0"/>
              <a:t> + B</a:t>
            </a:r>
            <a:r>
              <a:rPr lang="da-DK" sz="2800" i="1" baseline="-25000" smtClean="0"/>
              <a:t>4</a:t>
            </a:r>
            <a:r>
              <a:rPr lang="da-DK" sz="2800" i="1" smtClean="0"/>
              <a:t>x</a:t>
            </a:r>
            <a:r>
              <a:rPr lang="da-DK" sz="2800" i="1" baseline="-25000" smtClean="0"/>
              <a:t>4</a:t>
            </a:r>
            <a:r>
              <a:rPr lang="da-DK" sz="2800" i="1" smtClean="0"/>
              <a:t> + B</a:t>
            </a:r>
            <a:r>
              <a:rPr lang="da-DK" sz="2800" i="1" baseline="-25000" smtClean="0"/>
              <a:t>5</a:t>
            </a:r>
            <a:r>
              <a:rPr lang="da-DK" sz="2800" i="1" smtClean="0"/>
              <a:t>x</a:t>
            </a:r>
            <a:r>
              <a:rPr lang="da-DK" sz="2800" i="1" baseline="-25000" smtClean="0"/>
              <a:t>5</a:t>
            </a:r>
            <a:r>
              <a:rPr lang="da-DK" sz="2800" i="1" smtClean="0"/>
              <a:t> + B</a:t>
            </a:r>
            <a:r>
              <a:rPr lang="da-DK" sz="2800" i="1" baseline="-25000" smtClean="0"/>
              <a:t>6</a:t>
            </a:r>
            <a:r>
              <a:rPr lang="da-DK" sz="2800" i="1" smtClean="0"/>
              <a:t>x</a:t>
            </a:r>
            <a:r>
              <a:rPr lang="da-DK" sz="2800" i="1" baseline="-25000" smtClean="0"/>
              <a:t>6</a:t>
            </a:r>
            <a:r>
              <a:rPr lang="da-DK" sz="2800" i="1" smtClean="0"/>
              <a:t> + B</a:t>
            </a:r>
            <a:r>
              <a:rPr lang="da-DK" sz="2800" i="1" baseline="-25000" smtClean="0"/>
              <a:t>7</a:t>
            </a:r>
            <a:r>
              <a:rPr lang="da-DK" sz="2800" i="1" smtClean="0"/>
              <a:t>x</a:t>
            </a:r>
            <a:r>
              <a:rPr lang="da-DK" sz="2800" i="1" baseline="-25000" smtClean="0"/>
              <a:t>7</a:t>
            </a:r>
          </a:p>
          <a:p>
            <a:r>
              <a:rPr lang="da-DK" sz="2800" smtClean="0"/>
              <a:t>Dette er formlen for en ret linie i et 8-dimensionalt rum!</a:t>
            </a:r>
          </a:p>
          <a:p>
            <a:endParaRPr lang="da-DK" sz="2800" i="1" smtClean="0"/>
          </a:p>
          <a:p>
            <a:endParaRPr lang="da-DK" sz="28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fontScale="90000"/>
          </a:bodyPr>
          <a:lstStyle/>
          <a:p>
            <a:r>
              <a:rPr lang="da-DK" b="1" dirty="0" smtClean="0">
                <a:solidFill>
                  <a:schemeClr val="tx1"/>
                </a:solidFill>
              </a:rPr>
              <a:t>Regressionsanalyse ud fra observerede variable</a:t>
            </a:r>
          </a:p>
        </p:txBody>
      </p:sp>
      <p:sp>
        <p:nvSpPr>
          <p:cNvPr id="37891" name="Rectangle 3"/>
          <p:cNvSpPr>
            <a:spLocks noGrp="1" noChangeArrowheads="1"/>
          </p:cNvSpPr>
          <p:nvPr>
            <p:ph type="body" sz="half" idx="2"/>
          </p:nvPr>
        </p:nvSpPr>
        <p:spPr>
          <a:xfrm>
            <a:off x="685800" y="2133600"/>
            <a:ext cx="7772400" cy="3276600"/>
          </a:xfrm>
        </p:spPr>
        <p:txBody>
          <a:bodyPr/>
          <a:lstStyle/>
          <a:p>
            <a:r>
              <a:rPr lang="da-DK" sz="2800" b="1" smtClean="0"/>
              <a:t>Udgave 6</a:t>
            </a:r>
            <a:endParaRPr lang="da-DK" sz="2800" smtClean="0"/>
          </a:p>
          <a:p>
            <a:r>
              <a:rPr lang="da-DK" sz="2800" smtClean="0"/>
              <a:t>Hvis variablene er standardiserede, dvs. omsat i z-score, bruger vi tit </a:t>
            </a:r>
            <a:r>
              <a:rPr lang="da-DK" sz="2800" smtClean="0">
                <a:latin typeface="WP Greek Century" pitchFamily="2" charset="2"/>
              </a:rPr>
              <a:t>$</a:t>
            </a:r>
            <a:r>
              <a:rPr lang="da-DK" sz="2800" smtClean="0"/>
              <a:t> i stedet for B.</a:t>
            </a:r>
          </a:p>
          <a:p>
            <a:r>
              <a:rPr lang="da-DK" sz="2800" i="1" smtClean="0"/>
              <a:t>y = </a:t>
            </a:r>
            <a:r>
              <a:rPr lang="da-DK" sz="2800" i="1" smtClean="0">
                <a:latin typeface="WP Greek Century" pitchFamily="2" charset="2"/>
              </a:rPr>
              <a:t>$</a:t>
            </a:r>
            <a:r>
              <a:rPr lang="da-DK" sz="2800" i="1" baseline="-25000" smtClean="0"/>
              <a:t>0</a:t>
            </a:r>
            <a:r>
              <a:rPr lang="da-DK" sz="2800" i="1" smtClean="0"/>
              <a:t> + </a:t>
            </a:r>
            <a:r>
              <a:rPr lang="da-DK" sz="2800" i="1" smtClean="0">
                <a:latin typeface="WP Greek Century" pitchFamily="2" charset="2"/>
              </a:rPr>
              <a:t>$</a:t>
            </a:r>
            <a:r>
              <a:rPr lang="da-DK" sz="2800" i="1" baseline="-25000" smtClean="0"/>
              <a:t>1</a:t>
            </a:r>
            <a:r>
              <a:rPr lang="da-DK" sz="2800" i="1" smtClean="0"/>
              <a:t>x</a:t>
            </a:r>
            <a:r>
              <a:rPr lang="da-DK" sz="2800" i="1" baseline="-25000" smtClean="0"/>
              <a:t>1</a:t>
            </a:r>
            <a:r>
              <a:rPr lang="da-DK" sz="2800" i="1" smtClean="0"/>
              <a:t> + </a:t>
            </a:r>
            <a:r>
              <a:rPr lang="da-DK" sz="2800" i="1" smtClean="0">
                <a:latin typeface="WP Greek Century" pitchFamily="2" charset="2"/>
              </a:rPr>
              <a:t>$</a:t>
            </a:r>
            <a:r>
              <a:rPr lang="da-DK" sz="2800" i="1" baseline="-25000" smtClean="0"/>
              <a:t>2</a:t>
            </a:r>
            <a:r>
              <a:rPr lang="da-DK" sz="2800" i="1" smtClean="0"/>
              <a:t>x</a:t>
            </a:r>
            <a:r>
              <a:rPr lang="da-DK" sz="2800" i="1" baseline="-25000" smtClean="0"/>
              <a:t>2</a:t>
            </a:r>
            <a:r>
              <a:rPr lang="da-DK" sz="2800" i="1" smtClean="0"/>
              <a:t> + </a:t>
            </a:r>
            <a:r>
              <a:rPr lang="da-DK" sz="2800" i="1" smtClean="0">
                <a:latin typeface="WP Greek Century" pitchFamily="2" charset="2"/>
              </a:rPr>
              <a:t>$</a:t>
            </a:r>
            <a:r>
              <a:rPr lang="da-DK" sz="2800" i="1" baseline="-25000" smtClean="0"/>
              <a:t>3</a:t>
            </a:r>
            <a:r>
              <a:rPr lang="da-DK" sz="2800" i="1" smtClean="0"/>
              <a:t>x</a:t>
            </a:r>
            <a:r>
              <a:rPr lang="da-DK" sz="2800" i="1" baseline="-25000" smtClean="0"/>
              <a:t>3</a:t>
            </a:r>
            <a:r>
              <a:rPr lang="da-DK" sz="2800" i="1" smtClean="0"/>
              <a:t> + </a:t>
            </a:r>
            <a:r>
              <a:rPr lang="da-DK" sz="2800" i="1" smtClean="0">
                <a:latin typeface="WP Greek Century" pitchFamily="2" charset="2"/>
              </a:rPr>
              <a:t>$</a:t>
            </a:r>
            <a:r>
              <a:rPr lang="da-DK" sz="2800" i="1" baseline="-25000" smtClean="0"/>
              <a:t>4</a:t>
            </a:r>
            <a:r>
              <a:rPr lang="da-DK" sz="2800" i="1" smtClean="0"/>
              <a:t>x</a:t>
            </a:r>
            <a:r>
              <a:rPr lang="da-DK" sz="2800" i="1" baseline="-25000" smtClean="0"/>
              <a:t>4</a:t>
            </a:r>
            <a:r>
              <a:rPr lang="da-DK" sz="2800" i="1" smtClean="0"/>
              <a:t> + </a:t>
            </a:r>
            <a:r>
              <a:rPr lang="da-DK" sz="2800" i="1" smtClean="0">
                <a:latin typeface="WP Greek Century" pitchFamily="2" charset="2"/>
              </a:rPr>
              <a:t>$</a:t>
            </a:r>
            <a:r>
              <a:rPr lang="da-DK" sz="2800" i="1" baseline="-25000" smtClean="0"/>
              <a:t>5</a:t>
            </a:r>
            <a:r>
              <a:rPr lang="da-DK" sz="2800" i="1" smtClean="0"/>
              <a:t>x</a:t>
            </a:r>
            <a:r>
              <a:rPr lang="da-DK" sz="2800" i="1" baseline="-25000" smtClean="0"/>
              <a:t>5</a:t>
            </a:r>
            <a:r>
              <a:rPr lang="da-DK" sz="2800" i="1" smtClean="0"/>
              <a:t> + </a:t>
            </a:r>
            <a:r>
              <a:rPr lang="da-DK" sz="2800" i="1" smtClean="0">
                <a:latin typeface="WP Greek Century" pitchFamily="2" charset="2"/>
              </a:rPr>
              <a:t>$</a:t>
            </a:r>
            <a:r>
              <a:rPr lang="da-DK" sz="2800" i="1" baseline="-25000" smtClean="0"/>
              <a:t>6</a:t>
            </a:r>
            <a:r>
              <a:rPr lang="da-DK" sz="2800" i="1" smtClean="0"/>
              <a:t>x</a:t>
            </a:r>
            <a:r>
              <a:rPr lang="da-DK" sz="2800" i="1" baseline="-25000" smtClean="0"/>
              <a:t>6</a:t>
            </a:r>
            <a:r>
              <a:rPr lang="da-DK" sz="2800" i="1" smtClean="0"/>
              <a:t> + </a:t>
            </a:r>
            <a:r>
              <a:rPr lang="da-DK" sz="2800" i="1" smtClean="0">
                <a:latin typeface="WP Greek Century" pitchFamily="2" charset="2"/>
              </a:rPr>
              <a:t>$</a:t>
            </a:r>
            <a:r>
              <a:rPr lang="da-DK" sz="2800" i="1" baseline="-25000" smtClean="0"/>
              <a:t>7</a:t>
            </a:r>
            <a:r>
              <a:rPr lang="da-DK" sz="2800" i="1" smtClean="0"/>
              <a:t>x</a:t>
            </a:r>
            <a:r>
              <a:rPr lang="da-DK" sz="2800" i="1" baseline="-25000" smtClean="0"/>
              <a:t>7</a:t>
            </a:r>
            <a:endParaRPr lang="da-DK" sz="2800" smtClean="0"/>
          </a:p>
          <a:p>
            <a:endParaRPr lang="da-DK" sz="2800" smtClean="0"/>
          </a:p>
          <a:p>
            <a:endParaRPr lang="da-DK" sz="2800" i="1" smtClean="0"/>
          </a:p>
          <a:p>
            <a:endParaRPr lang="da-DK" sz="2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395536" y="1556792"/>
            <a:ext cx="8229600" cy="1143000"/>
          </a:xfrm>
        </p:spPr>
        <p:txBody>
          <a:bodyPr/>
          <a:lstStyle/>
          <a:p>
            <a:r>
              <a:rPr lang="da-DK" dirty="0" smtClean="0"/>
              <a:t>Forløbsundersøgelser</a:t>
            </a:r>
            <a:endParaRPr lang="da-DK"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fontScale="90000"/>
          </a:bodyPr>
          <a:lstStyle/>
          <a:p>
            <a:r>
              <a:rPr lang="da-DK" b="1" dirty="0" smtClean="0"/>
              <a:t>Regressionsanalyse ud fra observerede variable</a:t>
            </a:r>
            <a:endParaRPr lang="da-DK" dirty="0"/>
          </a:p>
        </p:txBody>
      </p:sp>
      <p:sp>
        <p:nvSpPr>
          <p:cNvPr id="6" name="Pladsholder til indhold 5"/>
          <p:cNvSpPr>
            <a:spLocks noGrp="1"/>
          </p:cNvSpPr>
          <p:nvPr>
            <p:ph idx="1"/>
          </p:nvPr>
        </p:nvSpPr>
        <p:spPr/>
        <p:txBody>
          <a:bodyPr>
            <a:normAutofit fontScale="85000" lnSpcReduction="20000"/>
          </a:bodyPr>
          <a:lstStyle/>
          <a:p>
            <a:r>
              <a:rPr lang="da-DK" dirty="0" smtClean="0"/>
              <a:t>R</a:t>
            </a:r>
            <a:r>
              <a:rPr lang="da-DK" baseline="30000" dirty="0" smtClean="0"/>
              <a:t>2 </a:t>
            </a:r>
            <a:r>
              <a:rPr lang="da-DK" dirty="0" smtClean="0"/>
              <a:t> kaldes (</a:t>
            </a:r>
            <a:r>
              <a:rPr lang="en-US" dirty="0" smtClean="0"/>
              <a:t>multiple) coefficient of determination </a:t>
            </a:r>
          </a:p>
          <a:p>
            <a:r>
              <a:rPr lang="da-DK" dirty="0" smtClean="0"/>
              <a:t>R</a:t>
            </a:r>
            <a:r>
              <a:rPr lang="da-DK" baseline="30000" dirty="0" smtClean="0"/>
              <a:t>2 </a:t>
            </a:r>
            <a:r>
              <a:rPr lang="da-DK" dirty="0" smtClean="0"/>
              <a:t> skal forstås som en slags kvadreret korrelationskoefficient r mellem 0 og 1</a:t>
            </a:r>
          </a:p>
          <a:p>
            <a:r>
              <a:rPr lang="da-DK" dirty="0" smtClean="0"/>
              <a:t>R</a:t>
            </a:r>
            <a:r>
              <a:rPr lang="da-DK" baseline="30000" dirty="0" smtClean="0"/>
              <a:t>2 </a:t>
            </a:r>
            <a:r>
              <a:rPr lang="da-DK" dirty="0" smtClean="0"/>
              <a:t> viser hvor god den samlede model er</a:t>
            </a:r>
          </a:p>
          <a:p>
            <a:r>
              <a:rPr lang="da-DK" dirty="0" smtClean="0"/>
              <a:t>R</a:t>
            </a:r>
            <a:r>
              <a:rPr lang="da-DK" baseline="30000" dirty="0" smtClean="0"/>
              <a:t>2 </a:t>
            </a:r>
            <a:r>
              <a:rPr lang="da-DK" dirty="0" smtClean="0"/>
              <a:t> opfattes som ’forklaret varians’</a:t>
            </a:r>
          </a:p>
          <a:p>
            <a:r>
              <a:rPr lang="da-DK" dirty="0" smtClean="0"/>
              <a:t>R</a:t>
            </a:r>
            <a:r>
              <a:rPr lang="da-DK" baseline="30000" dirty="0" smtClean="0"/>
              <a:t>2 </a:t>
            </a:r>
            <a:r>
              <a:rPr lang="da-DK" dirty="0" smtClean="0"/>
              <a:t> er sjældent høj i psykologisk forskning, normalt under 0.50</a:t>
            </a:r>
          </a:p>
          <a:p>
            <a:r>
              <a:rPr lang="da-DK" dirty="0" smtClean="0"/>
              <a:t>Nærmere forklaring:</a:t>
            </a:r>
          </a:p>
          <a:p>
            <a:r>
              <a:rPr lang="da-DK" dirty="0" smtClean="0"/>
              <a:t>http://blog.minitab.com/blog/adventures-in-statistics-2/regression-analysis-how-do-i-interpret-r-squared-and-assess-the-goodness-of-fit</a:t>
            </a:r>
          </a:p>
          <a:p>
            <a:endParaRPr lang="da-DK"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r>
              <a:rPr lang="da-DK" smtClean="0"/>
              <a:t>Regressionsmodel</a:t>
            </a:r>
          </a:p>
        </p:txBody>
      </p:sp>
      <p:graphicFrame>
        <p:nvGraphicFramePr>
          <p:cNvPr id="3074" name="Object 3"/>
          <p:cNvGraphicFramePr>
            <a:graphicFrameLocks noGrp="1" noChangeAspect="1"/>
          </p:cNvGraphicFramePr>
          <p:nvPr>
            <p:ph idx="1"/>
          </p:nvPr>
        </p:nvGraphicFramePr>
        <p:xfrm>
          <a:off x="968375" y="1981200"/>
          <a:ext cx="7205663" cy="4114800"/>
        </p:xfrm>
        <a:graphic>
          <a:graphicData uri="http://schemas.openxmlformats.org/presentationml/2006/ole">
            <p:oleObj spid="_x0000_s1028" name="Acrobat Document" r:id="rId3" imgW="12861000" imgH="7344000" progId="">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da-DK" b="1" smtClean="0">
                <a:solidFill>
                  <a:schemeClr val="tx1"/>
                </a:solidFill>
              </a:rPr>
              <a:t>Regressionsanalyse i prakis</a:t>
            </a:r>
          </a:p>
        </p:txBody>
      </p:sp>
      <p:sp>
        <p:nvSpPr>
          <p:cNvPr id="38915" name="Rectangle 3"/>
          <p:cNvSpPr>
            <a:spLocks noGrp="1" noChangeArrowheads="1"/>
          </p:cNvSpPr>
          <p:nvPr>
            <p:ph type="body" sz="half" idx="2"/>
          </p:nvPr>
        </p:nvSpPr>
        <p:spPr>
          <a:xfrm>
            <a:off x="609600" y="1981200"/>
            <a:ext cx="7772400" cy="3733800"/>
          </a:xfrm>
        </p:spPr>
        <p:txBody>
          <a:bodyPr/>
          <a:lstStyle/>
          <a:p>
            <a:r>
              <a:rPr lang="da-DK" sz="2800" smtClean="0"/>
              <a:t>Regressionsanalyse består i at finde ud af hvor store </a:t>
            </a:r>
            <a:r>
              <a:rPr lang="da-DK" sz="2800" i="1" smtClean="0">
                <a:latin typeface="WP Greek Century" pitchFamily="2" charset="2"/>
              </a:rPr>
              <a:t>$</a:t>
            </a:r>
            <a:r>
              <a:rPr lang="da-DK" sz="2800" smtClean="0"/>
              <a:t>-erne er (de kaldes også regressionskoefficienterne).</a:t>
            </a:r>
          </a:p>
          <a:p>
            <a:r>
              <a:rPr lang="da-DK" sz="2800" smtClean="0"/>
              <a:t>Man går ud fra data fra en række personer hvor vi om hver enkelt person kender (i vores eksempel) køn, studiealder, intelligens, ambition, selvværd, studieprestige og studiesværhed, målt med de metoder vi nu har valgt.</a:t>
            </a:r>
          </a:p>
          <a:p>
            <a:endParaRPr lang="da-DK" sz="2800" smtClean="0"/>
          </a:p>
          <a:p>
            <a:endParaRPr lang="da-DK" sz="2800" i="1" smtClean="0"/>
          </a:p>
          <a:p>
            <a:endParaRPr lang="da-DK" sz="28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da-DK" b="1" smtClean="0">
                <a:solidFill>
                  <a:schemeClr val="tx1"/>
                </a:solidFill>
              </a:rPr>
              <a:t>Regressionsanalyse i prakis</a:t>
            </a:r>
          </a:p>
        </p:txBody>
      </p:sp>
      <p:sp>
        <p:nvSpPr>
          <p:cNvPr id="39939" name="Rectangle 3"/>
          <p:cNvSpPr>
            <a:spLocks noGrp="1" noChangeArrowheads="1"/>
          </p:cNvSpPr>
          <p:nvPr>
            <p:ph type="body" sz="half" idx="2"/>
          </p:nvPr>
        </p:nvSpPr>
        <p:spPr>
          <a:xfrm>
            <a:off x="609600" y="2209800"/>
            <a:ext cx="7772400" cy="2971800"/>
          </a:xfrm>
        </p:spPr>
        <p:txBody>
          <a:bodyPr/>
          <a:lstStyle/>
          <a:p>
            <a:r>
              <a:rPr lang="da-DK" sz="2800" smtClean="0"/>
              <a:t>Man finder ud af hvor store </a:t>
            </a:r>
            <a:r>
              <a:rPr lang="da-DK" sz="2800" i="1" smtClean="0">
                <a:latin typeface="WP Greek Century" pitchFamily="2" charset="2"/>
              </a:rPr>
              <a:t>$</a:t>
            </a:r>
            <a:r>
              <a:rPr lang="da-DK" sz="2800" smtClean="0"/>
              <a:t>-erne er ved at lægge den linie der passer bedst til datapunkterne i et (i vores eksempel) 8-dimensionalt koordinatsystem (det er her det er fint med et PC-program), og så (billedligt talt) at aflæse </a:t>
            </a:r>
            <a:r>
              <a:rPr lang="da-DK" sz="2800" i="1" smtClean="0">
                <a:latin typeface="WP Greek Century" pitchFamily="2" charset="2"/>
              </a:rPr>
              <a:t>$</a:t>
            </a:r>
            <a:r>
              <a:rPr lang="da-DK" sz="2800" smtClean="0"/>
              <a:t>-erne ud fra linien.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da-DK" b="1" smtClean="0">
                <a:solidFill>
                  <a:schemeClr val="tx1"/>
                </a:solidFill>
              </a:rPr>
              <a:t>Regressionsanalyse i prakis</a:t>
            </a:r>
          </a:p>
        </p:txBody>
      </p:sp>
      <p:sp>
        <p:nvSpPr>
          <p:cNvPr id="40963" name="Rectangle 3"/>
          <p:cNvSpPr>
            <a:spLocks noGrp="1" noChangeArrowheads="1"/>
          </p:cNvSpPr>
          <p:nvPr>
            <p:ph type="body" sz="half" idx="2"/>
          </p:nvPr>
        </p:nvSpPr>
        <p:spPr>
          <a:xfrm>
            <a:off x="609600" y="2209800"/>
            <a:ext cx="7772400" cy="2971800"/>
          </a:xfrm>
        </p:spPr>
        <p:txBody>
          <a:bodyPr/>
          <a:lstStyle/>
          <a:p>
            <a:r>
              <a:rPr lang="da-DK" sz="2800" smtClean="0"/>
              <a:t>Det er lettere at forstå når der kun er to variable. For at omsætte C</a:t>
            </a:r>
            <a:r>
              <a:rPr lang="da-DK" sz="2800" baseline="30000" smtClean="0"/>
              <a:t>o</a:t>
            </a:r>
            <a:r>
              <a:rPr lang="da-DK" sz="2800" smtClean="0"/>
              <a:t> til F</a:t>
            </a:r>
            <a:r>
              <a:rPr lang="da-DK" sz="2800" baseline="30000" smtClean="0"/>
              <a:t>o</a:t>
            </a:r>
            <a:r>
              <a:rPr lang="da-DK" sz="2800" smtClean="0"/>
              <a:t> skal man bruge formlen for den rette linie i et almindeligt todimensionalt koordinatsystem:</a:t>
            </a:r>
          </a:p>
          <a:p>
            <a:pPr lvl="2"/>
            <a:r>
              <a:rPr lang="da-DK" sz="2000" smtClean="0"/>
              <a:t>F</a:t>
            </a:r>
            <a:r>
              <a:rPr lang="da-DK" sz="2000" baseline="30000" smtClean="0"/>
              <a:t>o</a:t>
            </a:r>
            <a:r>
              <a:rPr lang="da-DK" sz="2000" smtClean="0"/>
              <a:t> = 32 + 1,8 C</a:t>
            </a:r>
            <a:r>
              <a:rPr lang="da-DK" sz="2000" baseline="30000" smtClean="0"/>
              <a:t>o</a:t>
            </a:r>
            <a:r>
              <a:rPr lang="da-DK" sz="2000" smtClean="0"/>
              <a:t>, med C</a:t>
            </a:r>
            <a:r>
              <a:rPr lang="da-DK" sz="2000" baseline="30000" smtClean="0"/>
              <a:t>o</a:t>
            </a:r>
            <a:r>
              <a:rPr lang="da-DK" sz="2000" smtClean="0"/>
              <a:t> på x-aksen og F</a:t>
            </a:r>
            <a:r>
              <a:rPr lang="da-DK" sz="2000" baseline="30000" smtClean="0"/>
              <a:t>o</a:t>
            </a:r>
            <a:r>
              <a:rPr lang="da-DK" sz="2000" smtClean="0"/>
              <a:t> på y-aksen. </a:t>
            </a:r>
          </a:p>
          <a:p>
            <a:pPr lvl="2"/>
            <a:r>
              <a:rPr lang="da-DK" sz="2000" smtClean="0"/>
              <a:t>Altså formlen er y = </a:t>
            </a:r>
            <a:r>
              <a:rPr lang="da-DK" sz="2000" smtClean="0">
                <a:latin typeface="WP Greek Century" pitchFamily="2" charset="2"/>
              </a:rPr>
              <a:t>$</a:t>
            </a:r>
            <a:r>
              <a:rPr lang="da-DK" sz="2000" baseline="-25000" smtClean="0"/>
              <a:t>0 </a:t>
            </a:r>
            <a:r>
              <a:rPr lang="da-DK" sz="2000" smtClean="0"/>
              <a:t> + </a:t>
            </a:r>
            <a:r>
              <a:rPr lang="da-DK" sz="2000" smtClean="0">
                <a:latin typeface="WP Greek Century" pitchFamily="2" charset="2"/>
              </a:rPr>
              <a:t>$</a:t>
            </a:r>
            <a:r>
              <a:rPr lang="da-DK" sz="2000" baseline="-25000" smtClean="0"/>
              <a:t>1</a:t>
            </a:r>
            <a:r>
              <a:rPr lang="da-DK" sz="2000" smtClean="0"/>
              <a:t>x</a:t>
            </a:r>
            <a:r>
              <a:rPr lang="da-DK" sz="2000" baseline="-25000" smtClean="0"/>
              <a:t>1</a:t>
            </a:r>
            <a:r>
              <a:rPr lang="da-DK" sz="2000" smtClean="0"/>
              <a:t>. Hvor  </a:t>
            </a:r>
            <a:r>
              <a:rPr lang="da-DK" sz="2000" smtClean="0">
                <a:latin typeface="WP Greek Century" pitchFamily="2" charset="2"/>
              </a:rPr>
              <a:t>$</a:t>
            </a:r>
            <a:r>
              <a:rPr lang="da-DK" sz="2000" baseline="-25000" smtClean="0"/>
              <a:t>0</a:t>
            </a:r>
            <a:r>
              <a:rPr lang="da-DK" sz="2000" smtClean="0"/>
              <a:t> = 32 og </a:t>
            </a:r>
            <a:r>
              <a:rPr lang="da-DK" sz="2000" smtClean="0">
                <a:latin typeface="WP Greek Century" pitchFamily="2" charset="2"/>
              </a:rPr>
              <a:t>$</a:t>
            </a:r>
            <a:r>
              <a:rPr lang="da-DK" sz="2000" baseline="-25000" smtClean="0"/>
              <a:t>1</a:t>
            </a:r>
            <a:r>
              <a:rPr lang="da-DK" sz="2000" smtClean="0"/>
              <a:t> = 1,8.</a:t>
            </a:r>
          </a:p>
          <a:p>
            <a:pPr lvl="1"/>
            <a:r>
              <a:rPr lang="da-DK" sz="2400" smtClean="0"/>
              <a:t> </a:t>
            </a:r>
            <a:r>
              <a:rPr lang="da-DK" sz="2400" smtClean="0">
                <a:latin typeface="WP Greek Century" pitchFamily="2" charset="2"/>
              </a:rPr>
              <a:t>$</a:t>
            </a:r>
            <a:r>
              <a:rPr lang="da-DK" sz="2400" baseline="-25000" smtClean="0"/>
              <a:t>0</a:t>
            </a:r>
            <a:r>
              <a:rPr lang="da-DK" sz="2400" smtClean="0"/>
              <a:t> kaldes for </a:t>
            </a:r>
            <a:r>
              <a:rPr lang="da-DK" sz="2400" i="1" smtClean="0"/>
              <a:t>interceptet</a:t>
            </a:r>
            <a:r>
              <a:rPr lang="da-DK" sz="2400" smtClean="0"/>
              <a:t> og </a:t>
            </a:r>
            <a:r>
              <a:rPr lang="da-DK" sz="2400" smtClean="0">
                <a:latin typeface="WP Greek Century" pitchFamily="2" charset="2"/>
              </a:rPr>
              <a:t>$</a:t>
            </a:r>
            <a:r>
              <a:rPr lang="da-DK" sz="2400" baseline="-25000" smtClean="0"/>
              <a:t>1</a:t>
            </a:r>
            <a:r>
              <a:rPr lang="da-DK" sz="2400" smtClean="0"/>
              <a:t> kaldes </a:t>
            </a:r>
            <a:r>
              <a:rPr lang="da-DK" sz="2400" i="1" smtClean="0"/>
              <a:t>hældningen</a:t>
            </a:r>
            <a:endParaRPr lang="da-DK" sz="240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da-DK" b="1" smtClean="0">
                <a:solidFill>
                  <a:schemeClr val="tx1"/>
                </a:solidFill>
              </a:rPr>
              <a:t>Regressionsanalyse i prakis</a:t>
            </a:r>
          </a:p>
        </p:txBody>
      </p:sp>
      <p:sp>
        <p:nvSpPr>
          <p:cNvPr id="41987" name="Rectangle 3"/>
          <p:cNvSpPr>
            <a:spLocks noGrp="1" noChangeArrowheads="1"/>
          </p:cNvSpPr>
          <p:nvPr>
            <p:ph type="body" sz="half" idx="2"/>
          </p:nvPr>
        </p:nvSpPr>
        <p:spPr>
          <a:xfrm>
            <a:off x="609600" y="1905000"/>
            <a:ext cx="7772400" cy="4343400"/>
          </a:xfrm>
        </p:spPr>
        <p:txBody>
          <a:bodyPr/>
          <a:lstStyle/>
          <a:p>
            <a:r>
              <a:rPr lang="da-DK" sz="2800" smtClean="0"/>
              <a:t>Måske er der en faktor (f.eks. køn) som i virkeligheden slet ikke har nogen betydning for eksamensangst. Det svarer til at den vægt (</a:t>
            </a:r>
            <a:r>
              <a:rPr lang="da-DK" sz="2800" i="1" smtClean="0">
                <a:latin typeface="WP Greek Century" pitchFamily="2" charset="2"/>
              </a:rPr>
              <a:t>$</a:t>
            </a:r>
            <a:r>
              <a:rPr lang="da-DK" sz="2800" smtClean="0"/>
              <a:t>) man ganger faktoren med, i virkeligheden er 0. Når man ganger noget med 0, forsvinder det jo og har altså ingen betydning.</a:t>
            </a:r>
          </a:p>
          <a:p>
            <a:r>
              <a:rPr lang="da-DK" sz="2800" smtClean="0"/>
              <a:t>At finde ud af om en variabel har betydning for eksamensangst, svarer altså til at finde ud af om den tilsvarende </a:t>
            </a:r>
            <a:r>
              <a:rPr lang="da-DK" sz="2800" i="1" smtClean="0">
                <a:latin typeface="WP Greek Century" pitchFamily="2" charset="2"/>
              </a:rPr>
              <a:t>$</a:t>
            </a:r>
            <a:r>
              <a:rPr lang="da-DK" sz="2800" smtClean="0"/>
              <a:t> er signifikant forskellig fra 0.</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da-DK" b="1" dirty="0" smtClean="0">
                <a:solidFill>
                  <a:schemeClr val="tx1"/>
                </a:solidFill>
              </a:rPr>
              <a:t>Regressionsanalyse i </a:t>
            </a:r>
            <a:r>
              <a:rPr lang="da-DK" b="1" dirty="0" err="1" smtClean="0">
                <a:solidFill>
                  <a:schemeClr val="tx1"/>
                </a:solidFill>
              </a:rPr>
              <a:t>prakis</a:t>
            </a:r>
            <a:endParaRPr lang="da-DK" b="1" dirty="0" smtClean="0">
              <a:solidFill>
                <a:schemeClr val="tx1"/>
              </a:solidFill>
            </a:endParaRPr>
          </a:p>
        </p:txBody>
      </p:sp>
      <p:sp>
        <p:nvSpPr>
          <p:cNvPr id="43011" name="Rectangle 3"/>
          <p:cNvSpPr>
            <a:spLocks noGrp="1" noChangeArrowheads="1"/>
          </p:cNvSpPr>
          <p:nvPr>
            <p:ph type="body" sz="half" idx="2"/>
          </p:nvPr>
        </p:nvSpPr>
        <p:spPr>
          <a:xfrm>
            <a:off x="609600" y="2362200"/>
            <a:ext cx="7772400" cy="2438400"/>
          </a:xfrm>
        </p:spPr>
        <p:txBody>
          <a:bodyPr/>
          <a:lstStyle/>
          <a:p>
            <a:r>
              <a:rPr lang="da-DK" sz="2800" smtClean="0"/>
              <a:t>Man kan også finde SE og dermed konfidensgrænser for regressionskoefficienterne </a:t>
            </a:r>
            <a:r>
              <a:rPr lang="da-DK" sz="2800" i="1" smtClean="0">
                <a:latin typeface="WP Greek Century" pitchFamily="2" charset="2"/>
              </a:rPr>
              <a:t>$</a:t>
            </a:r>
            <a:endParaRPr lang="da-DK" sz="2800" smtClean="0"/>
          </a:p>
          <a:p>
            <a:endParaRPr lang="da-DK" sz="28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fontScale="90000"/>
          </a:bodyPr>
          <a:lstStyle/>
          <a:p>
            <a:r>
              <a:rPr lang="da-DK" dirty="0" smtClean="0"/>
              <a:t>Forskellige typer af regressionsanalyse</a:t>
            </a:r>
            <a:endParaRPr lang="da-DK" dirty="0"/>
          </a:p>
        </p:txBody>
      </p:sp>
      <p:sp>
        <p:nvSpPr>
          <p:cNvPr id="6" name="Pladsholder til indhold 5"/>
          <p:cNvSpPr>
            <a:spLocks noGrp="1"/>
          </p:cNvSpPr>
          <p:nvPr>
            <p:ph idx="1"/>
          </p:nvPr>
        </p:nvSpPr>
        <p:spPr/>
        <p:txBody>
          <a:bodyPr/>
          <a:lstStyle/>
          <a:p>
            <a:r>
              <a:rPr lang="da-DK" dirty="0" smtClean="0"/>
              <a:t>Der findes mange typer af regressionsanalyse</a:t>
            </a:r>
          </a:p>
          <a:p>
            <a:r>
              <a:rPr lang="da-DK" dirty="0" smtClean="0"/>
              <a:t>De afhænger </a:t>
            </a:r>
            <a:r>
              <a:rPr lang="da-DK" dirty="0" err="1" smtClean="0"/>
              <a:t>bl</a:t>
            </a:r>
            <a:r>
              <a:rPr lang="da-DK" dirty="0" smtClean="0"/>
              <a:t>. a. af den afhængige variabel, y</a:t>
            </a:r>
          </a:p>
          <a:p>
            <a:r>
              <a:rPr lang="da-DK" dirty="0" smtClean="0"/>
              <a:t>Når der er en enkelt </a:t>
            </a:r>
            <a:r>
              <a:rPr lang="da-DK" dirty="0" err="1" smtClean="0"/>
              <a:t>ja/nej-variabel</a:t>
            </a:r>
            <a:r>
              <a:rPr lang="da-DK" dirty="0" smtClean="0"/>
              <a:t> (patient </a:t>
            </a:r>
            <a:r>
              <a:rPr lang="da-DK" dirty="0" err="1" smtClean="0"/>
              <a:t>vs</a:t>
            </a:r>
            <a:r>
              <a:rPr lang="da-DK" dirty="0" smtClean="0"/>
              <a:t> ikke </a:t>
            </a:r>
            <a:r>
              <a:rPr lang="da-DK" dirty="0" err="1" smtClean="0"/>
              <a:t>patiente</a:t>
            </a:r>
            <a:r>
              <a:rPr lang="da-DK" dirty="0" smtClean="0"/>
              <a:t>) bruger man logistisk regression</a:t>
            </a:r>
          </a:p>
          <a:p>
            <a:r>
              <a:rPr lang="da-DK" dirty="0" smtClean="0"/>
              <a:t>Når den afhængige variabel er en tællevariabel (antal indlæggelsesdage), bruger man </a:t>
            </a:r>
            <a:r>
              <a:rPr lang="da-DK" dirty="0" err="1" smtClean="0"/>
              <a:t>Poisson</a:t>
            </a:r>
            <a:r>
              <a:rPr lang="da-DK" dirty="0" smtClean="0"/>
              <a:t> regression</a:t>
            </a:r>
            <a:endParaRPr lang="da-DK"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204864"/>
            <a:ext cx="8229600" cy="1143000"/>
          </a:xfrm>
        </p:spPr>
        <p:txBody>
          <a:bodyPr/>
          <a:lstStyle/>
          <a:p>
            <a:r>
              <a:rPr lang="da-DK" dirty="0" smtClean="0"/>
              <a:t>Niveau 4: </a:t>
            </a:r>
            <a:r>
              <a:rPr lang="da-DK" dirty="0" err="1" smtClean="0"/>
              <a:t>Pathanalyse</a:t>
            </a:r>
            <a:endParaRPr lang="da-DK"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Pathanalyse</a:t>
            </a:r>
            <a:endParaRPr lang="da-DK" dirty="0"/>
          </a:p>
        </p:txBody>
      </p:sp>
      <p:sp>
        <p:nvSpPr>
          <p:cNvPr id="3" name="Pladsholder til indhold 2"/>
          <p:cNvSpPr>
            <a:spLocks noGrp="1"/>
          </p:cNvSpPr>
          <p:nvPr>
            <p:ph idx="1"/>
          </p:nvPr>
        </p:nvSpPr>
        <p:spPr/>
        <p:txBody>
          <a:bodyPr/>
          <a:lstStyle/>
          <a:p>
            <a:r>
              <a:rPr lang="da-DK" dirty="0" smtClean="0"/>
              <a:t>En mere kompleks model over forhold</a:t>
            </a:r>
          </a:p>
          <a:p>
            <a:r>
              <a:rPr lang="da-DK" dirty="0" smtClean="0"/>
              <a:t>En række forhold påvirker  hinanden</a:t>
            </a:r>
          </a:p>
          <a:p>
            <a:r>
              <a:rPr lang="da-DK" dirty="0" smtClean="0"/>
              <a:t>Nogle variable er uafhængige (påvirkes ikke af nogen andre i modellen)</a:t>
            </a:r>
          </a:p>
          <a:p>
            <a:r>
              <a:rPr lang="da-DK" dirty="0" smtClean="0"/>
              <a:t>Andre påvirkes og påvirker måske igen andre</a:t>
            </a:r>
          </a:p>
          <a:p>
            <a:pPr>
              <a:buNone/>
            </a:pPr>
            <a:endParaRPr lang="da-DK" dirty="0" smtClean="0"/>
          </a:p>
          <a:p>
            <a:endParaRPr lang="da-DK"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dirty="0" smtClean="0"/>
              <a:t>Forløbsundersøgelser</a:t>
            </a:r>
            <a:endParaRPr lang="da-DK" dirty="0"/>
          </a:p>
        </p:txBody>
      </p:sp>
      <p:sp>
        <p:nvSpPr>
          <p:cNvPr id="4" name="Pladsholder til indhold 3"/>
          <p:cNvSpPr>
            <a:spLocks noGrp="1"/>
          </p:cNvSpPr>
          <p:nvPr>
            <p:ph idx="1"/>
          </p:nvPr>
        </p:nvSpPr>
        <p:spPr/>
        <p:txBody>
          <a:bodyPr/>
          <a:lstStyle/>
          <a:p>
            <a:r>
              <a:rPr lang="da-DK" dirty="0" smtClean="0"/>
              <a:t>Forløbsundersøgelser eller længdesnitsundersøgelser</a:t>
            </a:r>
          </a:p>
          <a:p>
            <a:r>
              <a:rPr lang="da-DK" dirty="0" smtClean="0"/>
              <a:t>Formål at forstå et fænomen over tid</a:t>
            </a:r>
          </a:p>
          <a:p>
            <a:pPr lvl="1"/>
            <a:r>
              <a:rPr lang="da-DK" dirty="0" smtClean="0"/>
              <a:t>Typiske sygdomsforløb, eks syfilis</a:t>
            </a:r>
          </a:p>
          <a:p>
            <a:pPr lvl="1"/>
            <a:r>
              <a:rPr lang="da-DK" dirty="0" smtClean="0"/>
              <a:t>Behandlingsproces og –effekt</a:t>
            </a:r>
          </a:p>
          <a:p>
            <a:pPr lvl="1"/>
            <a:r>
              <a:rPr lang="da-DK" dirty="0" smtClean="0"/>
              <a:t>Almindelige udviklingsprocesser, eks børns kognitive udvikling</a:t>
            </a:r>
          </a:p>
          <a:p>
            <a:pPr>
              <a:buNone/>
            </a:pPr>
            <a:endParaRPr lang="da-DK"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fontScale="90000"/>
          </a:bodyPr>
          <a:lstStyle/>
          <a:p>
            <a:r>
              <a:rPr lang="da-DK" dirty="0" err="1" smtClean="0"/>
              <a:t>Pathanalyse</a:t>
            </a:r>
            <a:r>
              <a:rPr lang="da-DK" dirty="0" smtClean="0"/>
              <a:t> – et konstrueret eksempel</a:t>
            </a:r>
            <a:endParaRPr lang="da-DK" dirty="0"/>
          </a:p>
        </p:txBody>
      </p:sp>
      <p:pic>
        <p:nvPicPr>
          <p:cNvPr id="2050" name="Picture 2" descr="E:\PSF\Festskrift\LaTexUdgaver\BennyFestskrift\Pathmodel.png"/>
          <p:cNvPicPr>
            <a:picLocks noChangeAspect="1" noChangeArrowheads="1"/>
          </p:cNvPicPr>
          <p:nvPr/>
        </p:nvPicPr>
        <p:blipFill>
          <a:blip r:embed="rId3" cstate="print"/>
          <a:srcRect/>
          <a:stretch>
            <a:fillRect/>
          </a:stretch>
        </p:blipFill>
        <p:spPr bwMode="auto">
          <a:xfrm>
            <a:off x="251520" y="2204864"/>
            <a:ext cx="8712968" cy="3621294"/>
          </a:xfrm>
          <a:prstGeom prst="rect">
            <a:avLst/>
          </a:prstGeom>
          <a:noFill/>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dirty="0" smtClean="0"/>
              <a:t>Koefficienter i </a:t>
            </a:r>
            <a:r>
              <a:rPr lang="da-DK" dirty="0" err="1" smtClean="0"/>
              <a:t>pathanalyse</a:t>
            </a:r>
            <a:endParaRPr lang="da-DK" dirty="0"/>
          </a:p>
        </p:txBody>
      </p:sp>
      <p:sp>
        <p:nvSpPr>
          <p:cNvPr id="4" name="Pladsholder til indhold 3"/>
          <p:cNvSpPr>
            <a:spLocks noGrp="1"/>
          </p:cNvSpPr>
          <p:nvPr>
            <p:ph idx="1"/>
          </p:nvPr>
        </p:nvSpPr>
        <p:spPr/>
        <p:txBody>
          <a:bodyPr>
            <a:normAutofit fontScale="92500" lnSpcReduction="20000"/>
          </a:bodyPr>
          <a:lstStyle/>
          <a:p>
            <a:r>
              <a:rPr lang="da-DK" dirty="0" smtClean="0"/>
              <a:t>I regressionsanalyse viser regressions-koefficienterne hvor stor betydning den enkelte prædiktor har for </a:t>
            </a:r>
            <a:r>
              <a:rPr lang="da-DK" dirty="0" err="1" smtClean="0"/>
              <a:t>outcome</a:t>
            </a:r>
            <a:endParaRPr lang="da-DK" dirty="0" smtClean="0"/>
          </a:p>
          <a:p>
            <a:r>
              <a:rPr lang="da-DK" dirty="0" smtClean="0"/>
              <a:t>I </a:t>
            </a:r>
            <a:r>
              <a:rPr lang="da-DK" dirty="0" err="1" smtClean="0"/>
              <a:t>pathanalyse</a:t>
            </a:r>
            <a:r>
              <a:rPr lang="da-DK" dirty="0" smtClean="0"/>
              <a:t> kan der både være både direkte og indirekte veje mellem en prædiktor og et </a:t>
            </a:r>
            <a:r>
              <a:rPr lang="da-DK" dirty="0" err="1" smtClean="0"/>
              <a:t>outcome</a:t>
            </a:r>
            <a:endParaRPr lang="da-DK" dirty="0" smtClean="0"/>
          </a:p>
          <a:p>
            <a:r>
              <a:rPr lang="da-DK" dirty="0" smtClean="0"/>
              <a:t>Koefficienten til en </a:t>
            </a:r>
            <a:r>
              <a:rPr lang="da-DK" dirty="0" err="1" smtClean="0"/>
              <a:t>indirekt</a:t>
            </a:r>
            <a:r>
              <a:rPr lang="da-DK" dirty="0" smtClean="0"/>
              <a:t> vej fås ved at gange koefficienterne der passeres med hinanden</a:t>
            </a:r>
          </a:p>
          <a:p>
            <a:r>
              <a:rPr lang="da-DK" dirty="0" smtClean="0"/>
              <a:t>Den samlede (direkte og indirekte) effekt af en prædiktor på </a:t>
            </a:r>
            <a:r>
              <a:rPr lang="da-DK" dirty="0" err="1" smtClean="0"/>
              <a:t>outcome</a:t>
            </a:r>
            <a:r>
              <a:rPr lang="da-DK" dirty="0" smtClean="0"/>
              <a:t> fås ved at lægge koefficienterne sammen</a:t>
            </a:r>
            <a:endParaRPr lang="da-DK" dirty="0"/>
          </a:p>
        </p:txBody>
      </p:sp>
    </p:spTree>
    <p:extLst>
      <p:ext uri="{BB962C8B-B14F-4D97-AF65-F5344CB8AC3E}">
        <p14:creationId xmlns:p14="http://schemas.microsoft.com/office/powerpoint/2010/main" xmlns="" val="12559735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Koefficienter – et tænkt eksempel</a:t>
            </a:r>
            <a:endParaRPr lang="da-DK" dirty="0"/>
          </a:p>
        </p:txBody>
      </p:sp>
      <p:sp>
        <p:nvSpPr>
          <p:cNvPr id="3" name="Pladsholder til indhold 2"/>
          <p:cNvSpPr>
            <a:spLocks noGrp="1"/>
          </p:cNvSpPr>
          <p:nvPr>
            <p:ph idx="1"/>
          </p:nvPr>
        </p:nvSpPr>
        <p:spPr/>
        <p:txBody>
          <a:bodyPr>
            <a:normAutofit fontScale="92500" lnSpcReduction="10000"/>
          </a:bodyPr>
          <a:lstStyle/>
          <a:p>
            <a:r>
              <a:rPr lang="da-DK" dirty="0" smtClean="0"/>
              <a:t>I den tænkte model over børns aggression er der både en direkte og en indirekte vej mellem skolenormer og aggression</a:t>
            </a:r>
          </a:p>
          <a:p>
            <a:r>
              <a:rPr lang="da-DK" dirty="0" smtClean="0"/>
              <a:t>Den direkte vej er ‘fundet’ til 1,17</a:t>
            </a:r>
          </a:p>
          <a:p>
            <a:r>
              <a:rPr lang="da-DK" dirty="0" smtClean="0"/>
              <a:t>Den indirekte vej består af  skolenormer til hjemmeklima (0,13) og hjemmeklima til aggression (0,33). Den indirekte vej får derfor koefficienten 0,13*0,33 = 0,04</a:t>
            </a:r>
          </a:p>
          <a:p>
            <a:r>
              <a:rPr lang="da-DK" dirty="0" smtClean="0"/>
              <a:t>Den samlede virkning af skolenormer på aggression bliver så 1,17 + 0,04 = 1,21</a:t>
            </a:r>
            <a:endParaRPr lang="da-DK" dirty="0"/>
          </a:p>
        </p:txBody>
      </p:sp>
    </p:spTree>
    <p:extLst>
      <p:ext uri="{BB962C8B-B14F-4D97-AF65-F5344CB8AC3E}">
        <p14:creationId xmlns:p14="http://schemas.microsoft.com/office/powerpoint/2010/main" xmlns="" val="33572249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Multilevelanalyse</a:t>
            </a:r>
            <a:endParaRPr lang="da-DK" dirty="0"/>
          </a:p>
        </p:txBody>
      </p:sp>
      <p:sp>
        <p:nvSpPr>
          <p:cNvPr id="3" name="Pladsholder til indhold 2"/>
          <p:cNvSpPr>
            <a:spLocks noGrp="1"/>
          </p:cNvSpPr>
          <p:nvPr>
            <p:ph idx="1"/>
          </p:nvPr>
        </p:nvSpPr>
        <p:spPr/>
        <p:txBody>
          <a:bodyPr>
            <a:normAutofit fontScale="92500" lnSpcReduction="10000"/>
          </a:bodyPr>
          <a:lstStyle/>
          <a:p>
            <a:r>
              <a:rPr lang="da-DK" dirty="0" smtClean="0"/>
              <a:t>Data er grupperet på flere niveauer</a:t>
            </a:r>
          </a:p>
          <a:p>
            <a:r>
              <a:rPr lang="da-DK" dirty="0" smtClean="0"/>
              <a:t>Eksempel: </a:t>
            </a:r>
          </a:p>
          <a:p>
            <a:pPr lvl="1"/>
            <a:r>
              <a:rPr lang="da-DK" dirty="0" smtClean="0"/>
              <a:t>Skolelever er grupperet i skoleklasser, som er grupperet i skoler</a:t>
            </a:r>
          </a:p>
          <a:p>
            <a:pPr lvl="1"/>
            <a:r>
              <a:rPr lang="da-DK" dirty="0" smtClean="0"/>
              <a:t>Analyse af et sample af skolelever fra flere klasser og skoler kan blive fejlagtig, hvis man ikke tager hensyn til grupperingerne</a:t>
            </a:r>
          </a:p>
          <a:p>
            <a:r>
              <a:rPr lang="da-DK" dirty="0" smtClean="0"/>
              <a:t>Andet eksempel:</a:t>
            </a:r>
          </a:p>
          <a:p>
            <a:pPr lvl="1"/>
            <a:r>
              <a:rPr lang="da-DK" dirty="0" smtClean="0"/>
              <a:t>Psykoterapipatienter gives test ved flere lejligheder</a:t>
            </a:r>
          </a:p>
          <a:p>
            <a:pPr lvl="1"/>
            <a:r>
              <a:rPr lang="da-DK" dirty="0" smtClean="0"/>
              <a:t>Testdata er grupperet ved at være samlet om </a:t>
            </a:r>
            <a:r>
              <a:rPr lang="da-DK" dirty="0" err="1" smtClean="0"/>
              <a:t>ptt</a:t>
            </a:r>
            <a:endParaRPr lang="da-DK"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en-US" dirty="0" smtClean="0"/>
              <a:t>Survival analysis</a:t>
            </a:r>
            <a:endParaRPr lang="da-DK" dirty="0"/>
          </a:p>
        </p:txBody>
      </p:sp>
      <p:sp>
        <p:nvSpPr>
          <p:cNvPr id="4" name="Pladsholder til indhold 3"/>
          <p:cNvSpPr>
            <a:spLocks noGrp="1"/>
          </p:cNvSpPr>
          <p:nvPr>
            <p:ph idx="1"/>
          </p:nvPr>
        </p:nvSpPr>
        <p:spPr>
          <a:xfrm>
            <a:off x="467544" y="1340768"/>
            <a:ext cx="8229600" cy="5112568"/>
          </a:xfrm>
        </p:spPr>
        <p:txBody>
          <a:bodyPr>
            <a:noAutofit/>
          </a:bodyPr>
          <a:lstStyle/>
          <a:p>
            <a:r>
              <a:rPr lang="en-US" sz="2100" dirty="0" smtClean="0"/>
              <a:t>Survival analysis </a:t>
            </a:r>
            <a:r>
              <a:rPr lang="da-DK" sz="2100" dirty="0" smtClean="0"/>
              <a:t>– overlevelsesanalyse</a:t>
            </a:r>
          </a:p>
          <a:p>
            <a:r>
              <a:rPr lang="da-DK" sz="2100" dirty="0" smtClean="0"/>
              <a:t>Udviklet </a:t>
            </a:r>
            <a:r>
              <a:rPr lang="da-DK" sz="2100" dirty="0" err="1" smtClean="0"/>
              <a:t>ift</a:t>
            </a:r>
            <a:r>
              <a:rPr lang="da-DK" sz="2100" dirty="0" smtClean="0"/>
              <a:t> dødelige sygdomme.  Et mindre morbidt eksempel:</a:t>
            </a:r>
          </a:p>
          <a:p>
            <a:pPr lvl="1"/>
            <a:r>
              <a:rPr lang="da-DK" sz="2100" dirty="0" smtClean="0"/>
              <a:t>Hvor mange sessioner er nødvendigt for at behandle et specielt syndrom? Samplet består af personer med syndromet, hvoraf nogle er afsluttede og nogle stadig i behandling</a:t>
            </a:r>
          </a:p>
          <a:p>
            <a:r>
              <a:rPr lang="da-DK" sz="2100" dirty="0" smtClean="0"/>
              <a:t>Et simpelt gennemsnit er misvisende</a:t>
            </a:r>
          </a:p>
          <a:p>
            <a:pPr lvl="1"/>
            <a:r>
              <a:rPr lang="da-DK" sz="2100" dirty="0" smtClean="0"/>
              <a:t> Hvis alle tages med, bliver antal sessioner for lavt, fordi  personer med behov for mange sessioner stadig er i behandling</a:t>
            </a:r>
          </a:p>
          <a:p>
            <a:pPr lvl="1"/>
            <a:r>
              <a:rPr lang="da-DK" sz="2100" dirty="0" smtClean="0"/>
              <a:t>Hvis kun de færdigbehandlede er med, kan gennemsnittet også blive for lavt af samme grund</a:t>
            </a:r>
          </a:p>
          <a:p>
            <a:r>
              <a:rPr lang="da-DK" sz="2100" dirty="0" err="1" smtClean="0"/>
              <a:t>Survival</a:t>
            </a:r>
            <a:r>
              <a:rPr lang="da-DK" sz="2100" dirty="0" smtClean="0"/>
              <a:t> </a:t>
            </a:r>
            <a:r>
              <a:rPr lang="da-DK" sz="2100" dirty="0" err="1" smtClean="0"/>
              <a:t>analysis</a:t>
            </a:r>
            <a:r>
              <a:rPr lang="da-DK" sz="2100" dirty="0" smtClean="0"/>
              <a:t> er metoder til meningsfuldt at inkludere de personer der stadig er i behandling</a:t>
            </a:r>
          </a:p>
          <a:p>
            <a:pPr lvl="1"/>
            <a:r>
              <a:rPr lang="da-DK" sz="2100" dirty="0" smtClean="0"/>
              <a:t>Eller i den morbide situation: som stadig lever, men vi ved ikke hvor længe</a:t>
            </a:r>
            <a:endParaRPr lang="da-DK" sz="21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da-DK" b="1" smtClean="0">
                <a:solidFill>
                  <a:schemeClr val="tx1"/>
                </a:solidFill>
              </a:rPr>
              <a:t>Ikke-lineær regressionsanalyse</a:t>
            </a:r>
          </a:p>
        </p:txBody>
      </p:sp>
      <p:sp>
        <p:nvSpPr>
          <p:cNvPr id="44035" name="Rectangle 3"/>
          <p:cNvSpPr>
            <a:spLocks noGrp="1" noChangeArrowheads="1"/>
          </p:cNvSpPr>
          <p:nvPr>
            <p:ph type="body" sz="half" idx="2"/>
          </p:nvPr>
        </p:nvSpPr>
        <p:spPr>
          <a:xfrm>
            <a:off x="609600" y="1981200"/>
            <a:ext cx="7772400" cy="3733800"/>
          </a:xfrm>
        </p:spPr>
        <p:txBody>
          <a:bodyPr/>
          <a:lstStyle/>
          <a:p>
            <a:r>
              <a:rPr lang="da-DK" sz="2800" smtClean="0"/>
              <a:t>Hvis punkterne ikke ligger på en ret linie, men på en buet, taler man om ikke-lineær regression</a:t>
            </a:r>
          </a:p>
          <a:p>
            <a:r>
              <a:rPr lang="da-DK" sz="2800" smtClean="0"/>
              <a:t>Hvis der kun er én bue på kurven (enten op eller ned), kan man enten ændre på skalaerne for at få kurven til at blive lige (transformere skalaerne), eller også tilføje et kvadratisk led: </a:t>
            </a:r>
          </a:p>
          <a:p>
            <a:r>
              <a:rPr lang="da-DK" sz="2800" i="1" smtClean="0"/>
              <a:t>y = a +b*x  + c*x</a:t>
            </a:r>
            <a:r>
              <a:rPr lang="da-DK" sz="2800" i="1" baseline="30000" smtClean="0"/>
              <a:t>2</a:t>
            </a:r>
            <a:r>
              <a:rPr lang="da-DK" sz="2800" i="1" smtClean="0"/>
              <a:t> </a:t>
            </a:r>
            <a:r>
              <a:rPr lang="da-DK" sz="2800" smtClean="0"/>
              <a:t>.</a:t>
            </a:r>
          </a:p>
          <a:p>
            <a:endParaRPr lang="da-DK" sz="2800" smtClean="0"/>
          </a:p>
          <a:p>
            <a:endParaRPr lang="da-DK" sz="2800" i="1" smtClean="0"/>
          </a:p>
          <a:p>
            <a:endParaRPr lang="da-DK" sz="280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11560" y="1988840"/>
            <a:ext cx="8229600" cy="1143000"/>
          </a:xfrm>
        </p:spPr>
        <p:txBody>
          <a:bodyPr/>
          <a:lstStyle/>
          <a:p>
            <a:r>
              <a:rPr lang="da-DK" dirty="0" smtClean="0"/>
              <a:t>Metaanalyse</a:t>
            </a:r>
            <a:endParaRPr lang="da-DK"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dirty="0" smtClean="0"/>
              <a:t>Metaanalyse</a:t>
            </a:r>
            <a:endParaRPr lang="da-DK" dirty="0"/>
          </a:p>
        </p:txBody>
      </p:sp>
      <p:sp>
        <p:nvSpPr>
          <p:cNvPr id="4" name="Pladsholder til indhold 3"/>
          <p:cNvSpPr>
            <a:spLocks noGrp="1"/>
          </p:cNvSpPr>
          <p:nvPr>
            <p:ph idx="1"/>
          </p:nvPr>
        </p:nvSpPr>
        <p:spPr/>
        <p:txBody>
          <a:bodyPr>
            <a:normAutofit lnSpcReduction="10000"/>
          </a:bodyPr>
          <a:lstStyle/>
          <a:p>
            <a:r>
              <a:rPr lang="da-DK" dirty="0" smtClean="0"/>
              <a:t>Svar på problemet med lav statistisk power i de enkelte undersøgelser</a:t>
            </a:r>
          </a:p>
          <a:p>
            <a:r>
              <a:rPr lang="da-DK" dirty="0" smtClean="0"/>
              <a:t>Effektstørrelser fra primære undersøgelser bruges som variabel, der udregnes gennemsnit, SD </a:t>
            </a:r>
            <a:r>
              <a:rPr lang="da-DK" dirty="0" err="1" smtClean="0"/>
              <a:t>mv</a:t>
            </a:r>
            <a:r>
              <a:rPr lang="da-DK" dirty="0" smtClean="0"/>
              <a:t> i denne fordeling</a:t>
            </a:r>
          </a:p>
          <a:p>
            <a:r>
              <a:rPr lang="da-DK" dirty="0" smtClean="0"/>
              <a:t>Som </a:t>
            </a:r>
            <a:r>
              <a:rPr lang="da-DK" dirty="0" err="1" smtClean="0"/>
              <a:t>effektmål</a:t>
            </a:r>
            <a:r>
              <a:rPr lang="da-DK" dirty="0" smtClean="0"/>
              <a:t> anvendes ofte </a:t>
            </a:r>
            <a:r>
              <a:rPr lang="da-DK" dirty="0" err="1" smtClean="0"/>
              <a:t>Cohen’s</a:t>
            </a:r>
            <a:r>
              <a:rPr lang="da-DK" dirty="0" smtClean="0"/>
              <a:t> d</a:t>
            </a:r>
          </a:p>
          <a:p>
            <a:r>
              <a:rPr lang="da-DK" dirty="0" smtClean="0"/>
              <a:t>Metodeproblemer</a:t>
            </a:r>
          </a:p>
          <a:p>
            <a:pPr lvl="1"/>
            <a:r>
              <a:rPr lang="da-DK" dirty="0" smtClean="0"/>
              <a:t>Valg af primærartikler</a:t>
            </a:r>
          </a:p>
          <a:p>
            <a:pPr lvl="1"/>
            <a:r>
              <a:rPr lang="da-DK" dirty="0" err="1" smtClean="0"/>
              <a:t>Publikationsbias</a:t>
            </a:r>
            <a:endParaRPr lang="da-DK"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Metaanalyse</a:t>
            </a:r>
            <a:endParaRPr lang="da-DK" dirty="0"/>
          </a:p>
        </p:txBody>
      </p:sp>
      <p:sp>
        <p:nvSpPr>
          <p:cNvPr id="3" name="Pladsholder til indhold 2"/>
          <p:cNvSpPr>
            <a:spLocks noGrp="1"/>
          </p:cNvSpPr>
          <p:nvPr>
            <p:ph idx="1"/>
          </p:nvPr>
        </p:nvSpPr>
        <p:spPr/>
        <p:txBody>
          <a:bodyPr>
            <a:normAutofit/>
          </a:bodyPr>
          <a:lstStyle/>
          <a:p>
            <a:r>
              <a:rPr lang="da-DK" dirty="0" smtClean="0"/>
              <a:t>Mere globale analyser</a:t>
            </a:r>
          </a:p>
          <a:p>
            <a:pPr lvl="1"/>
            <a:r>
              <a:rPr lang="da-DK" dirty="0" smtClean="0"/>
              <a:t>Eksempel: Sammenlignende undersøgelser af validiteten af </a:t>
            </a:r>
            <a:r>
              <a:rPr lang="da-DK" dirty="0" err="1" smtClean="0"/>
              <a:t>Rorschach</a:t>
            </a:r>
            <a:r>
              <a:rPr lang="da-DK" dirty="0" smtClean="0"/>
              <a:t> og MMPI</a:t>
            </a:r>
          </a:p>
          <a:p>
            <a:pPr lvl="2"/>
            <a:r>
              <a:rPr lang="da-DK" dirty="0" smtClean="0"/>
              <a:t>Alle validitetsundersøgelser, uanset  hvilke testvariable</a:t>
            </a:r>
          </a:p>
          <a:p>
            <a:r>
              <a:rPr lang="da-DK" dirty="0" smtClean="0"/>
              <a:t>Specialiserede metaanalyser</a:t>
            </a:r>
          </a:p>
          <a:p>
            <a:pPr lvl="1"/>
            <a:r>
              <a:rPr lang="da-DK" dirty="0" smtClean="0"/>
              <a:t>Eksempel: </a:t>
            </a:r>
            <a:r>
              <a:rPr lang="da-DK" dirty="0" err="1" smtClean="0"/>
              <a:t>Mihura</a:t>
            </a:r>
            <a:r>
              <a:rPr lang="da-DK" dirty="0" smtClean="0"/>
              <a:t>, et al. (2013) gennemgår validitetsundersøgelser af hver enkel af variablene i </a:t>
            </a:r>
            <a:r>
              <a:rPr lang="da-DK" dirty="0" err="1" smtClean="0"/>
              <a:t>Rorschach</a:t>
            </a:r>
            <a:endParaRPr lang="da-DK" dirty="0" smtClean="0"/>
          </a:p>
          <a:p>
            <a:pPr>
              <a:buNone/>
            </a:pPr>
            <a:r>
              <a:rPr lang="da-DK"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Krav til forløbsundersøgelser</a:t>
            </a:r>
            <a:endParaRPr lang="da-DK" dirty="0"/>
          </a:p>
        </p:txBody>
      </p:sp>
      <p:sp>
        <p:nvSpPr>
          <p:cNvPr id="3" name="Pladsholder til indhold 2"/>
          <p:cNvSpPr>
            <a:spLocks noGrp="1"/>
          </p:cNvSpPr>
          <p:nvPr>
            <p:ph idx="1"/>
          </p:nvPr>
        </p:nvSpPr>
        <p:spPr/>
        <p:txBody>
          <a:bodyPr>
            <a:normAutofit lnSpcReduction="10000"/>
          </a:bodyPr>
          <a:lstStyle/>
          <a:p>
            <a:r>
              <a:rPr lang="da-DK" dirty="0" smtClean="0"/>
              <a:t>Simple </a:t>
            </a:r>
            <a:r>
              <a:rPr lang="da-DK" dirty="0" err="1" smtClean="0"/>
              <a:t>før-/efterundersøgelser</a:t>
            </a:r>
            <a:r>
              <a:rPr lang="da-DK" dirty="0" smtClean="0"/>
              <a:t> er obsolete</a:t>
            </a:r>
          </a:p>
          <a:p>
            <a:r>
              <a:rPr lang="da-DK" dirty="0" smtClean="0"/>
              <a:t>Mindst 3 indsamlingstidspunkter hvis forløbet anses for lineær (det er det sjældent)</a:t>
            </a:r>
          </a:p>
          <a:p>
            <a:r>
              <a:rPr lang="da-DK" dirty="0" smtClean="0"/>
              <a:t>Mindst 4 indsamlingstidspunkter hvis forløbet er simpelt kurvet</a:t>
            </a:r>
          </a:p>
          <a:p>
            <a:r>
              <a:rPr lang="da-DK" dirty="0" smtClean="0"/>
              <a:t>Målingsinvarians for målingerne på forskellige tidspunkter (så der kan vises reel forskel, ikke kun at instrumentet virker forskelligt – eks gentagne hukommelsestests)</a:t>
            </a:r>
          </a:p>
          <a:p>
            <a:endParaRPr lang="da-DK" dirty="0" smtClean="0"/>
          </a:p>
          <a:p>
            <a:endParaRPr lang="da-DK"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Analyse af forløbsundersøgelser</a:t>
            </a:r>
            <a:endParaRPr lang="da-DK" dirty="0"/>
          </a:p>
        </p:txBody>
      </p:sp>
      <p:sp>
        <p:nvSpPr>
          <p:cNvPr id="3" name="Pladsholder til indhold 2"/>
          <p:cNvSpPr>
            <a:spLocks noGrp="1"/>
          </p:cNvSpPr>
          <p:nvPr>
            <p:ph idx="1"/>
          </p:nvPr>
        </p:nvSpPr>
        <p:spPr/>
        <p:txBody>
          <a:bodyPr>
            <a:normAutofit lnSpcReduction="10000"/>
          </a:bodyPr>
          <a:lstStyle/>
          <a:p>
            <a:r>
              <a:rPr lang="da-DK" dirty="0" smtClean="0"/>
              <a:t>Sammenligning af gennemsnit er dårlig udnyttelse af information</a:t>
            </a:r>
          </a:p>
          <a:p>
            <a:r>
              <a:rPr lang="da-DK" dirty="0" smtClean="0"/>
              <a:t>Forløb opfattes som individuelle forløb, som måske kan sammenfattes i fælles kurveforløb</a:t>
            </a:r>
          </a:p>
          <a:p>
            <a:r>
              <a:rPr lang="da-DK" dirty="0" smtClean="0"/>
              <a:t>Parametrene til kurverne bliver </a:t>
            </a:r>
            <a:r>
              <a:rPr lang="da-DK" dirty="0" err="1" smtClean="0"/>
              <a:t>analysemålet</a:t>
            </a:r>
            <a:r>
              <a:rPr lang="da-DK" dirty="0" smtClean="0"/>
              <a:t> (eks </a:t>
            </a:r>
            <a:r>
              <a:rPr lang="da-DK" dirty="0" err="1" smtClean="0"/>
              <a:t>intercept</a:t>
            </a:r>
            <a:r>
              <a:rPr lang="da-DK" dirty="0" smtClean="0"/>
              <a:t> og hældning ved lineære forløb)</a:t>
            </a:r>
          </a:p>
          <a:p>
            <a:r>
              <a:rPr lang="da-DK" dirty="0" err="1" smtClean="0"/>
              <a:t>Multilevel-analyse</a:t>
            </a:r>
            <a:r>
              <a:rPr lang="da-DK" dirty="0" smtClean="0"/>
              <a:t> (også kaldet HLM)</a:t>
            </a:r>
          </a:p>
          <a:p>
            <a:r>
              <a:rPr lang="da-DK" dirty="0" smtClean="0"/>
              <a:t>Parametrene kan </a:t>
            </a:r>
            <a:r>
              <a:rPr lang="da-DK" dirty="0" err="1" smtClean="0"/>
              <a:t>evt</a:t>
            </a:r>
            <a:r>
              <a:rPr lang="da-DK" dirty="0" smtClean="0"/>
              <a:t> opfattes som latente variable og analyseres med </a:t>
            </a:r>
            <a:r>
              <a:rPr lang="da-DK" dirty="0" err="1" smtClean="0"/>
              <a:t>SEM-metoder</a:t>
            </a:r>
            <a:endParaRPr lang="da-DK"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Lineært forløb</a:t>
            </a:r>
            <a:endParaRPr lang="da-DK" dirty="0"/>
          </a:p>
        </p:txBody>
      </p:sp>
      <p:sp>
        <p:nvSpPr>
          <p:cNvPr id="3" name="Pladsholder til indhold 2"/>
          <p:cNvSpPr>
            <a:spLocks noGrp="1"/>
          </p:cNvSpPr>
          <p:nvPr>
            <p:ph idx="1"/>
          </p:nvPr>
        </p:nvSpPr>
        <p:spPr/>
        <p:txBody>
          <a:bodyPr>
            <a:normAutofit lnSpcReduction="10000"/>
          </a:bodyPr>
          <a:lstStyle/>
          <a:p>
            <a:r>
              <a:rPr lang="da-DK" dirty="0" smtClean="0"/>
              <a:t>Observationer i tid som følger en ret </a:t>
            </a:r>
            <a:r>
              <a:rPr lang="da-DK" dirty="0" err="1" smtClean="0"/>
              <a:t>linie</a:t>
            </a:r>
            <a:endParaRPr lang="da-DK" dirty="0" smtClean="0"/>
          </a:p>
          <a:p>
            <a:r>
              <a:rPr lang="da-DK" dirty="0" smtClean="0"/>
              <a:t>Tiden på x-aksen, resultater på y-aksen</a:t>
            </a:r>
          </a:p>
          <a:p>
            <a:r>
              <a:rPr lang="da-DK" dirty="0" smtClean="0"/>
              <a:t>Man tilpasser en </a:t>
            </a:r>
            <a:r>
              <a:rPr lang="da-DK" dirty="0" err="1" smtClean="0"/>
              <a:t>linie</a:t>
            </a:r>
            <a:r>
              <a:rPr lang="da-DK" dirty="0" smtClean="0"/>
              <a:t> så den passer ’bedst muligt’</a:t>
            </a:r>
          </a:p>
          <a:p>
            <a:r>
              <a:rPr lang="da-DK" dirty="0" smtClean="0"/>
              <a:t>Man tager den lodrette afstand fra hvert punkt til </a:t>
            </a:r>
            <a:r>
              <a:rPr lang="da-DK" dirty="0" err="1" smtClean="0"/>
              <a:t>linien</a:t>
            </a:r>
            <a:r>
              <a:rPr lang="da-DK" dirty="0" smtClean="0"/>
              <a:t> og kvadrerer den, OG lægger alle kvadraterne sammen</a:t>
            </a:r>
          </a:p>
          <a:p>
            <a:r>
              <a:rPr lang="da-DK" dirty="0" smtClean="0"/>
              <a:t>Man flytter </a:t>
            </a:r>
            <a:r>
              <a:rPr lang="da-DK" dirty="0" err="1" smtClean="0"/>
              <a:t>linien</a:t>
            </a:r>
            <a:r>
              <a:rPr lang="da-DK" dirty="0" smtClean="0"/>
              <a:t> indtil denne sum bliver så lille som muligt: </a:t>
            </a:r>
            <a:r>
              <a:rPr lang="da-DK" dirty="0" err="1" smtClean="0"/>
              <a:t>Least</a:t>
            </a:r>
            <a:r>
              <a:rPr lang="da-DK" dirty="0" smtClean="0"/>
              <a:t> </a:t>
            </a:r>
            <a:r>
              <a:rPr lang="da-DK" dirty="0" err="1" smtClean="0"/>
              <a:t>squares</a:t>
            </a:r>
            <a:r>
              <a:rPr lang="da-DK" dirty="0" smtClean="0"/>
              <a:t> </a:t>
            </a:r>
          </a:p>
          <a:p>
            <a:endParaRPr lang="da-DK"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a-DK" dirty="0" smtClean="0"/>
              <a:t>Punkter der følger ret </a:t>
            </a:r>
            <a:r>
              <a:rPr lang="da-DK" dirty="0" err="1" smtClean="0"/>
              <a:t>linie</a:t>
            </a:r>
            <a:endParaRPr lang="da-DK" dirty="0"/>
          </a:p>
        </p:txBody>
      </p:sp>
      <p:pic>
        <p:nvPicPr>
          <p:cNvPr id="27650" name="Picture 2" descr="C:\DPkursus\Specialpsykolog\2017_2018_holdet\Forskningsmodul 1\Billeder\index.png"/>
          <p:cNvPicPr>
            <a:picLocks noChangeAspect="1" noChangeArrowheads="1"/>
          </p:cNvPicPr>
          <p:nvPr/>
        </p:nvPicPr>
        <p:blipFill>
          <a:blip r:embed="rId2" cstate="print"/>
          <a:srcRect/>
          <a:stretch>
            <a:fillRect/>
          </a:stretch>
        </p:blipFill>
        <p:spPr bwMode="auto">
          <a:xfrm>
            <a:off x="827584" y="1556792"/>
            <a:ext cx="7344816" cy="486993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Placering af </a:t>
            </a:r>
            <a:r>
              <a:rPr lang="da-DK" dirty="0" err="1" smtClean="0"/>
              <a:t>linien</a:t>
            </a:r>
            <a:r>
              <a:rPr lang="da-DK" dirty="0" smtClean="0"/>
              <a:t>: </a:t>
            </a:r>
            <a:r>
              <a:rPr lang="da-DK" dirty="0" err="1" smtClean="0"/>
              <a:t>Least</a:t>
            </a:r>
            <a:r>
              <a:rPr lang="da-DK" dirty="0" smtClean="0"/>
              <a:t> </a:t>
            </a:r>
            <a:r>
              <a:rPr lang="da-DK" dirty="0" err="1" smtClean="0"/>
              <a:t>squares</a:t>
            </a:r>
            <a:endParaRPr lang="da-DK" dirty="0"/>
          </a:p>
        </p:txBody>
      </p:sp>
      <p:pic>
        <p:nvPicPr>
          <p:cNvPr id="28674" name="Picture 2" descr="C:\DPkursus\Specialpsykolog\2017_2018_holdet\Forskningsmodul 1\Billeder\loc_fp_linear_fit_theory_1.gif"/>
          <p:cNvPicPr>
            <a:picLocks noChangeAspect="1" noChangeArrowheads="1"/>
          </p:cNvPicPr>
          <p:nvPr/>
        </p:nvPicPr>
        <p:blipFill>
          <a:blip r:embed="rId2" cstate="print"/>
          <a:srcRect/>
          <a:stretch>
            <a:fillRect/>
          </a:stretch>
        </p:blipFill>
        <p:spPr bwMode="auto">
          <a:xfrm>
            <a:off x="1331640" y="1700808"/>
            <a:ext cx="6048672" cy="48811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41181</TotalTime>
  <Words>2045</Words>
  <Application>Microsoft Office PowerPoint</Application>
  <PresentationFormat>Skærmshow (4:3)</PresentationFormat>
  <Paragraphs>190</Paragraphs>
  <Slides>48</Slides>
  <Notes>2</Notes>
  <HiddenSlides>0</HiddenSlides>
  <MMClips>0</MMClips>
  <ScaleCrop>false</ScaleCrop>
  <HeadingPairs>
    <vt:vector size="6" baseType="variant">
      <vt:variant>
        <vt:lpstr>Tema</vt:lpstr>
      </vt:variant>
      <vt:variant>
        <vt:i4>1</vt:i4>
      </vt:variant>
      <vt:variant>
        <vt:lpstr>Integrerede OLE-servere</vt:lpstr>
      </vt:variant>
      <vt:variant>
        <vt:i4>1</vt:i4>
      </vt:variant>
      <vt:variant>
        <vt:lpstr>Diastitler</vt:lpstr>
      </vt:variant>
      <vt:variant>
        <vt:i4>48</vt:i4>
      </vt:variant>
    </vt:vector>
  </HeadingPairs>
  <TitlesOfParts>
    <vt:vector size="50" baseType="lpstr">
      <vt:lpstr>Kontortema</vt:lpstr>
      <vt:lpstr>Acrobat Document</vt:lpstr>
      <vt:lpstr>Statistik til videreuddannelse af psykologer - niveau 3 og 4   Jan Ivanouw Københavns Universitet © 2025</vt:lpstr>
      <vt:lpstr>Niveau 3: Regressionsanalyse: Længdesnitsundersøgelser</vt:lpstr>
      <vt:lpstr>Forløbsundersøgelser</vt:lpstr>
      <vt:lpstr>Forløbsundersøgelser</vt:lpstr>
      <vt:lpstr>Krav til forløbsundersøgelser</vt:lpstr>
      <vt:lpstr>Analyse af forløbsundersøgelser</vt:lpstr>
      <vt:lpstr>Lineært forløb</vt:lpstr>
      <vt:lpstr>Punkter der følger ret linie</vt:lpstr>
      <vt:lpstr>Placering af linien: Least squares</vt:lpstr>
      <vt:lpstr>Formlen for linien</vt:lpstr>
      <vt:lpstr>Eksempler 1</vt:lpstr>
      <vt:lpstr>Eksempler 2</vt:lpstr>
      <vt:lpstr>Parametrene til linien</vt:lpstr>
      <vt:lpstr>Gruppens forløb</vt:lpstr>
      <vt:lpstr>Dias nummer 15</vt:lpstr>
      <vt:lpstr>Analyse af gruppens forløb</vt:lpstr>
      <vt:lpstr>Øvelse</vt:lpstr>
      <vt:lpstr>Niveau 3: Regressionsanalyse: Tværsnitsundersøgelser</vt:lpstr>
      <vt:lpstr>Regressionsanalyse i tværsnitsundersøgelser</vt:lpstr>
      <vt:lpstr>Variansanalyse</vt:lpstr>
      <vt:lpstr>Regressionsanalyse</vt:lpstr>
      <vt:lpstr>Regressionsanalyse</vt:lpstr>
      <vt:lpstr>Regressionsanalyse ud fra observerede variable</vt:lpstr>
      <vt:lpstr>Regressionsanalyse ud fra observerede variable</vt:lpstr>
      <vt:lpstr>Regressionsanalyse ud fra observerede variable</vt:lpstr>
      <vt:lpstr>Regressionsanalyse ud fra observerede variable</vt:lpstr>
      <vt:lpstr>Regressionsanalyse ud fra observerede variable</vt:lpstr>
      <vt:lpstr>Regressionsanalyse ud fra observerede variable</vt:lpstr>
      <vt:lpstr>Regressionsanalyse ud fra observerede variable</vt:lpstr>
      <vt:lpstr>Regressionsanalyse ud fra observerede variable</vt:lpstr>
      <vt:lpstr>Regressionsmodel</vt:lpstr>
      <vt:lpstr>Regressionsanalyse i prakis</vt:lpstr>
      <vt:lpstr>Regressionsanalyse i prakis</vt:lpstr>
      <vt:lpstr>Regressionsanalyse i prakis</vt:lpstr>
      <vt:lpstr>Regressionsanalyse i prakis</vt:lpstr>
      <vt:lpstr>Regressionsanalyse i prakis</vt:lpstr>
      <vt:lpstr>Forskellige typer af regressionsanalyse</vt:lpstr>
      <vt:lpstr>Niveau 4: Pathanalyse</vt:lpstr>
      <vt:lpstr>Pathanalyse</vt:lpstr>
      <vt:lpstr>Pathanalyse – et konstrueret eksempel</vt:lpstr>
      <vt:lpstr>Koefficienter i pathanalyse</vt:lpstr>
      <vt:lpstr>Koefficienter – et tænkt eksempel</vt:lpstr>
      <vt:lpstr>Multilevelanalyse</vt:lpstr>
      <vt:lpstr>Survival analysis</vt:lpstr>
      <vt:lpstr>Ikke-lineær regressionsanalyse</vt:lpstr>
      <vt:lpstr>Metaanalyse</vt:lpstr>
      <vt:lpstr>Metaanalyse</vt:lpstr>
      <vt:lpstr>Metaanalyse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Statistik for specialpsykologer</dc:title>
  <dc:creator>Jan Ivanouw</dc:creator>
  <cp:lastModifiedBy>Bruger</cp:lastModifiedBy>
  <cp:revision>170</cp:revision>
  <dcterms:created xsi:type="dcterms:W3CDTF">2015-03-11T13:33:25Z</dcterms:created>
  <dcterms:modified xsi:type="dcterms:W3CDTF">2025-09-05T16:12:11Z</dcterms:modified>
</cp:coreProperties>
</file>